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08" r:id="rId3"/>
    <p:sldId id="258" r:id="rId4"/>
    <p:sldId id="259" r:id="rId5"/>
    <p:sldId id="267" r:id="rId6"/>
    <p:sldId id="349" r:id="rId7"/>
    <p:sldId id="268" r:id="rId8"/>
    <p:sldId id="269" r:id="rId9"/>
    <p:sldId id="270" r:id="rId10"/>
    <p:sldId id="346" r:id="rId11"/>
    <p:sldId id="273" r:id="rId12"/>
    <p:sldId id="275" r:id="rId13"/>
    <p:sldId id="276" r:id="rId14"/>
    <p:sldId id="278" r:id="rId15"/>
    <p:sldId id="345" r:id="rId16"/>
    <p:sldId id="338" r:id="rId17"/>
    <p:sldId id="280" r:id="rId18"/>
    <p:sldId id="281" r:id="rId19"/>
    <p:sldId id="282" r:id="rId20"/>
    <p:sldId id="290" r:id="rId21"/>
    <p:sldId id="289" r:id="rId22"/>
    <p:sldId id="313" r:id="rId23"/>
    <p:sldId id="292" r:id="rId24"/>
    <p:sldId id="291" r:id="rId25"/>
    <p:sldId id="293" r:id="rId26"/>
    <p:sldId id="350" r:id="rId27"/>
    <p:sldId id="305" r:id="rId28"/>
    <p:sldId id="295" r:id="rId29"/>
    <p:sldId id="298" r:id="rId30"/>
    <p:sldId id="299" r:id="rId31"/>
    <p:sldId id="300" r:id="rId32"/>
    <p:sldId id="30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A8AD8-11BA-4E21-B75E-7A43F0B48244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A0449-A077-4C7F-BDFE-E279D386B7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5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609F3-9522-412F-94DB-C1254C3E9BDB}" type="datetimeFigureOut">
              <a:rPr lang="en-US" smtClean="0"/>
              <a:pPr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6111-BFBB-4925-AC5A-6FAD3242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3.wmf"/><Relationship Id="rId7" Type="http://schemas.openxmlformats.org/officeDocument/2006/relationships/image" Target="../media/image16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image" Target="../media/image7.wmf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1"/>
            <a:ext cx="8610600" cy="914400"/>
          </a:xfrm>
        </p:spPr>
        <p:txBody>
          <a:bodyPr anchor="t">
            <a:noAutofit/>
          </a:bodyPr>
          <a:lstStyle/>
          <a:p>
            <a:pPr lvl="0"/>
            <a:r>
              <a:rPr lang="ru-RU" sz="2400" b="1" dirty="0" smtClean="0"/>
              <a:t>НАСТАВНА ЈЕДИНИЦА </a:t>
            </a:r>
            <a:r>
              <a:rPr lang="en-US" sz="2400" b="1" dirty="0" smtClean="0"/>
              <a:t>12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endParaRPr lang="en-US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514600"/>
            <a:ext cx="9144000" cy="2133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000" b="1" dirty="0" err="1" smtClean="0"/>
              <a:t>Терапијски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ефекти</a:t>
            </a:r>
            <a:r>
              <a:rPr lang="en-US" sz="3000" b="1" dirty="0" smtClean="0"/>
              <a:t> </a:t>
            </a:r>
            <a:endParaRPr lang="sr-Cyrl-RS" sz="3000" b="1" dirty="0" smtClean="0"/>
          </a:p>
          <a:p>
            <a:pPr algn="ctr">
              <a:spcBef>
                <a:spcPct val="0"/>
              </a:spcBef>
            </a:pPr>
            <a:r>
              <a:rPr lang="en-US" sz="3000" b="1" dirty="0" err="1" smtClean="0"/>
              <a:t>интравенских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имуноглобулина</a:t>
            </a:r>
            <a:r>
              <a:rPr lang="en-US" sz="3000" b="1" dirty="0" smtClean="0"/>
              <a:t>,</a:t>
            </a:r>
            <a:r>
              <a:rPr lang="ru-RU" sz="3000" b="1" dirty="0" smtClean="0"/>
              <a:t> </a:t>
            </a:r>
            <a:r>
              <a:rPr lang="sr-Cyrl-RS" sz="3000" b="1" dirty="0" smtClean="0"/>
              <a:t>к</a:t>
            </a:r>
            <a:r>
              <a:rPr lang="ru-RU" sz="3000" b="1" dirty="0" smtClean="0"/>
              <a:t>ортикостероида и </a:t>
            </a:r>
          </a:p>
          <a:p>
            <a:pPr algn="ctr">
              <a:spcBef>
                <a:spcPct val="0"/>
              </a:spcBef>
            </a:pPr>
            <a:r>
              <a:rPr lang="ru-RU" sz="3000" b="1" dirty="0" smtClean="0"/>
              <a:t>нестероидних антиинфламацијских лекова </a:t>
            </a:r>
            <a:endParaRPr lang="en-US" sz="3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5224" y="1828800"/>
            <a:ext cx="4484176" cy="426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228600"/>
            <a:ext cx="899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dirty="0" smtClean="0"/>
              <a:t>IVIG </a:t>
            </a:r>
            <a:r>
              <a:rPr lang="sr-Cyrl-CS" dirty="0" smtClean="0"/>
              <a:t>се везују за FcγRIIВ на површини В лимфоцитима што покреће  инхибиционе сигнале тако што се активира SHIP (</a:t>
            </a:r>
            <a:r>
              <a:rPr lang="sr-Cyrl-CS" i="1" dirty="0" smtClean="0"/>
              <a:t>SH2-containing </a:t>
            </a:r>
            <a:r>
              <a:rPr lang="sr-Cyrl-CS" i="1" dirty="0" smtClean="0"/>
              <a:t>inositi</a:t>
            </a:r>
            <a:r>
              <a:rPr lang="en-US" i="1" dirty="0" err="1" smtClean="0"/>
              <a:t>ol</a:t>
            </a:r>
            <a:r>
              <a:rPr lang="sr-Cyrl-CS" i="1" dirty="0" smtClean="0"/>
              <a:t> </a:t>
            </a:r>
            <a:r>
              <a:rPr lang="sr-Cyrl-CS" i="1" dirty="0" smtClean="0"/>
              <a:t>phosphatase</a:t>
            </a:r>
            <a:r>
              <a:rPr lang="sr-Cyrl-CS" dirty="0" smtClean="0"/>
              <a:t>) фосфатаза која </a:t>
            </a:r>
            <a:r>
              <a:rPr lang="sr-Cyrl-CS" smtClean="0"/>
              <a:t>хидролизује </a:t>
            </a:r>
            <a:r>
              <a:rPr lang="sr-Cyrl-CS" smtClean="0"/>
              <a:t>фосфатидилинозитол </a:t>
            </a:r>
            <a:r>
              <a:rPr lang="sr-Cyrl-CS" dirty="0" smtClean="0"/>
              <a:t>и ремети функцију унутарћелијске сигнализације која се одвија посредством BTK (</a:t>
            </a:r>
            <a:r>
              <a:rPr lang="sr-Cyrl-CS" i="1" dirty="0" smtClean="0"/>
              <a:t>Bruton’s tyrosine kinase</a:t>
            </a:r>
            <a:r>
              <a:rPr lang="sr-Cyrl-CS" dirty="0" smtClean="0"/>
              <a:t>) и PLCγ (</a:t>
            </a:r>
            <a:r>
              <a:rPr lang="sr-Cyrl-CS" i="1" dirty="0" smtClean="0"/>
              <a:t>phospholipase Cγ</a:t>
            </a:r>
            <a:r>
              <a:rPr lang="sr-Cyrl-CS" dirty="0" smtClean="0"/>
              <a:t>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09600" y="6142037"/>
            <a:ext cx="8229600" cy="71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Инхибицијом BTK и PLCγ </a:t>
            </a:r>
            <a:r>
              <a:rPr kumimoji="0" lang="sr-Cyrl-C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ремети се </a:t>
            </a:r>
            <a:r>
              <a:rPr kumimoji="0" lang="sr-Cyrl-C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сазревање и активација В лимфоцита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Cyrl-C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  <a:t>Механизам дејства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b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CS" sz="2800" b="1" dirty="0" smtClean="0">
                <a:solidFill>
                  <a:srgbClr val="C00000"/>
                </a:solidFill>
              </a:rPr>
              <a:t>4. Компетитивна инхибиција везивања антитела за </a:t>
            </a:r>
            <a:r>
              <a:rPr lang="en-US" sz="2800" b="1" dirty="0" err="1" smtClean="0">
                <a:solidFill>
                  <a:srgbClr val="C00000"/>
                </a:solidFill>
              </a:rPr>
              <a:t>FcRn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7"/>
            <a:ext cx="5334000" cy="55165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Својим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</a:rPr>
              <a:t>Fc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 регионом</a:t>
            </a:r>
            <a:r>
              <a:rPr lang="sr-Cyrl-CS" sz="2000" dirty="0" smtClean="0">
                <a:latin typeface="+mj-lt"/>
              </a:rPr>
              <a:t> антитела се везују за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Fc</a:t>
            </a:r>
            <a:r>
              <a:rPr lang="sr-Cyrl-CS" sz="2000" b="1" dirty="0" smtClean="0">
                <a:solidFill>
                  <a:srgbClr val="C00000"/>
                </a:solidFill>
                <a:latin typeface="+mj-lt"/>
              </a:rPr>
              <a:t> рецептор новорођенчади,</a:t>
            </a:r>
            <a:r>
              <a:rPr lang="sr-Cyrl-CS" sz="2000" dirty="0" smtClean="0">
                <a:latin typeface="+mj-lt"/>
              </a:rPr>
              <a:t> експримиран на ендотелним ћелијама и ентероцитима.  Антитела се интернализују у ћелију и на тај начин је спречена њихова протеолитичка разградња што за последицу има продужен век антитела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0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>
                <a:latin typeface="+mj-lt"/>
              </a:rPr>
              <a:t>Један од механизама дејства </a:t>
            </a:r>
            <a:r>
              <a:rPr lang="en-US" sz="2000" dirty="0" smtClean="0">
                <a:latin typeface="+mj-lt"/>
              </a:rPr>
              <a:t>IVIG</a:t>
            </a:r>
            <a:r>
              <a:rPr lang="sr-Cyrl-CS" sz="2000" dirty="0" smtClean="0">
                <a:latin typeface="+mj-lt"/>
              </a:rPr>
              <a:t> је компетитивна инхибиција за </a:t>
            </a:r>
            <a:r>
              <a:rPr lang="en-US" sz="2000" dirty="0" err="1" smtClean="0">
                <a:latin typeface="+mj-lt"/>
              </a:rPr>
              <a:t>FcRn</a:t>
            </a:r>
            <a:r>
              <a:rPr lang="sr-Cyrl-CS" sz="2000" dirty="0" smtClean="0">
                <a:latin typeface="+mj-lt"/>
              </a:rPr>
              <a:t> са ауто-антителима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0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>
                <a:latin typeface="+mj-lt"/>
              </a:rPr>
              <a:t>Након примене </a:t>
            </a:r>
            <a:r>
              <a:rPr lang="en-US" sz="2000" dirty="0" smtClean="0">
                <a:latin typeface="+mj-lt"/>
              </a:rPr>
              <a:t>IVIG</a:t>
            </a:r>
            <a:r>
              <a:rPr lang="sr-Cyrl-CS" sz="2000" dirty="0" smtClean="0">
                <a:latin typeface="+mj-lt"/>
              </a:rPr>
              <a:t> један број антитела, присутан у </a:t>
            </a:r>
            <a:r>
              <a:rPr lang="en-US" sz="2000" dirty="0" smtClean="0">
                <a:latin typeface="+mj-lt"/>
              </a:rPr>
              <a:t>IVIG</a:t>
            </a:r>
            <a:r>
              <a:rPr lang="sr-Cyrl-CS" sz="2000" dirty="0" smtClean="0">
                <a:latin typeface="+mj-lt"/>
              </a:rPr>
              <a:t> ,,коктелу” се везује за </a:t>
            </a:r>
            <a:r>
              <a:rPr lang="en-US" sz="2000" dirty="0" err="1" smtClean="0">
                <a:latin typeface="+mj-lt"/>
              </a:rPr>
              <a:t>FcRn</a:t>
            </a:r>
            <a:r>
              <a:rPr lang="sr-Cyrl-CS" sz="2000" dirty="0" smtClean="0">
                <a:latin typeface="+mj-lt"/>
              </a:rPr>
              <a:t> чиме онемогућава везивање антитела присутних у крви пацијента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0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>
                <a:latin typeface="+mj-lt"/>
              </a:rPr>
              <a:t>На овај начин могуће је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лечити аутоимунске болести посредоване аутоантителима</a:t>
            </a:r>
            <a:endParaRPr lang="en-US" sz="2000" dirty="0" smtClean="0">
              <a:latin typeface="+mj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1219200"/>
            <a:ext cx="1808163" cy="1395413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895600"/>
            <a:ext cx="6223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733800"/>
            <a:ext cx="21510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2667000"/>
            <a:ext cx="143033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5350" y="3886200"/>
            <a:ext cx="189865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4267200"/>
            <a:ext cx="16462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3200" b="1" dirty="0" smtClean="0"/>
              <a:t>Механизам дејства</a:t>
            </a:r>
            <a:br>
              <a:rPr lang="sr-Cyrl-CS" sz="3200" b="1" dirty="0" smtClean="0"/>
            </a:br>
            <a:r>
              <a:rPr lang="sr-Cyrl-CS" sz="3200" b="1" dirty="0" smtClean="0"/>
              <a:t> </a:t>
            </a:r>
            <a:r>
              <a:rPr lang="sr-Cyrl-CS" sz="3200" b="1" dirty="0" smtClean="0">
                <a:solidFill>
                  <a:srgbClr val="C00000"/>
                </a:solidFill>
              </a:rPr>
              <a:t>5. Инхибиција таложења </a:t>
            </a:r>
            <a:r>
              <a:rPr lang="en-US" sz="3200" b="1" dirty="0" smtClean="0">
                <a:solidFill>
                  <a:srgbClr val="C00000"/>
                </a:solidFill>
              </a:rPr>
              <a:t>C3b </a:t>
            </a:r>
            <a:r>
              <a:rPr lang="sr-Cyrl-CS" sz="3200" b="1" dirty="0" smtClean="0">
                <a:solidFill>
                  <a:srgbClr val="C00000"/>
                </a:solidFill>
              </a:rPr>
              <a:t>и</a:t>
            </a:r>
            <a:r>
              <a:rPr lang="en-US" sz="3200" b="1" dirty="0" smtClean="0">
                <a:solidFill>
                  <a:srgbClr val="C00000"/>
                </a:solidFill>
              </a:rPr>
              <a:t> C4b </a:t>
            </a:r>
            <a:r>
              <a:rPr lang="sr-Cyrl-CS" sz="3200" b="1" dirty="0" smtClean="0">
                <a:solidFill>
                  <a:srgbClr val="C00000"/>
                </a:solidFill>
              </a:rPr>
              <a:t>компоненте комплемента</a:t>
            </a:r>
            <a:endParaRPr lang="en-US" sz="3200" b="1" dirty="0" smtClean="0">
              <a:solidFill>
                <a:srgbClr val="C0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763000" cy="3886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sz="2300" dirty="0" smtClean="0">
                <a:latin typeface="+mj-lt"/>
              </a:rPr>
              <a:t>За овај ефекат </a:t>
            </a:r>
            <a:r>
              <a:rPr lang="en-US" sz="2300" dirty="0" smtClean="0">
                <a:latin typeface="+mj-lt"/>
              </a:rPr>
              <a:t>IVIG </a:t>
            </a:r>
            <a:r>
              <a:rPr lang="sr-Cyrl-RS" sz="2300" dirty="0" smtClean="0">
                <a:latin typeface="+mj-lt"/>
              </a:rPr>
              <a:t>је </a:t>
            </a:r>
            <a:r>
              <a:rPr lang="sr-Cyrl-RS" sz="2300" b="1" dirty="0" smtClean="0">
                <a:solidFill>
                  <a:srgbClr val="0000FF"/>
                </a:solidFill>
                <a:latin typeface="+mj-lt"/>
              </a:rPr>
              <a:t>о</a:t>
            </a:r>
            <a:r>
              <a:rPr lang="sr-Cyrl-CS" sz="2300" b="1" dirty="0" smtClean="0">
                <a:solidFill>
                  <a:srgbClr val="0000FF"/>
                </a:solidFill>
                <a:latin typeface="+mj-lt"/>
              </a:rPr>
              <a:t>дговоран Fс фрагмент</a:t>
            </a:r>
          </a:p>
          <a:p>
            <a:pPr eaLnBrk="1" hangingPunct="1">
              <a:lnSpc>
                <a:spcPct val="90000"/>
              </a:lnSpc>
              <a:buNone/>
            </a:pPr>
            <a:endParaRPr lang="sr-Cyrl-RS" sz="23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300" dirty="0" smtClean="0">
                <a:latin typeface="+mj-lt"/>
              </a:rPr>
              <a:t>IVIG </a:t>
            </a:r>
            <a:r>
              <a:rPr lang="sr-Cyrl-CS" sz="2300" dirty="0" smtClean="0">
                <a:latin typeface="+mj-lt"/>
              </a:rPr>
              <a:t>се везују за </a:t>
            </a:r>
            <a:r>
              <a:rPr lang="en-US" sz="2300" dirty="0" smtClean="0">
                <a:latin typeface="+mj-lt"/>
              </a:rPr>
              <a:t>C3b </a:t>
            </a:r>
            <a:r>
              <a:rPr lang="sr-Cyrl-CS" sz="2300" dirty="0" smtClean="0">
                <a:latin typeface="+mj-lt"/>
              </a:rPr>
              <a:t>и</a:t>
            </a:r>
            <a:r>
              <a:rPr lang="en-US" sz="2300" dirty="0" smtClean="0">
                <a:latin typeface="+mj-lt"/>
              </a:rPr>
              <a:t> C4b </a:t>
            </a:r>
            <a:r>
              <a:rPr lang="sr-Cyrl-CS" sz="2300" dirty="0" smtClean="0">
                <a:latin typeface="+mj-lt"/>
              </a:rPr>
              <a:t>и на тај начин </a:t>
            </a:r>
            <a:r>
              <a:rPr lang="sr-Cyrl-CS" sz="2300" b="1" dirty="0" smtClean="0">
                <a:solidFill>
                  <a:srgbClr val="0000FF"/>
                </a:solidFill>
                <a:latin typeface="+mj-lt"/>
              </a:rPr>
              <a:t>спречавају депоновање имунских комплекса </a:t>
            </a:r>
            <a:r>
              <a:rPr lang="sr-Cyrl-CS" sz="2300" dirty="0" smtClean="0">
                <a:latin typeface="+mj-lt"/>
              </a:rPr>
              <a:t>у ткиву као и </a:t>
            </a:r>
            <a:r>
              <a:rPr lang="sr-Cyrl-CS" sz="2300" b="1" dirty="0" smtClean="0">
                <a:solidFill>
                  <a:srgbClr val="0000FF"/>
                </a:solidFill>
                <a:latin typeface="+mj-lt"/>
              </a:rPr>
              <a:t>инфламацију</a:t>
            </a:r>
            <a:endParaRPr lang="sr-Cyrl-CS" sz="23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3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3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300" dirty="0" smtClean="0">
                <a:latin typeface="+mj-lt"/>
              </a:rPr>
              <a:t>Још увек се користи само у претклиничким истраживањима и дискутабилно је да ли се овај механизам дејства може применити у клиничким студијама</a:t>
            </a:r>
            <a:endParaRPr lang="en-US" sz="23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62000" indent="-762000" eaLnBrk="1" hangingPunct="1"/>
            <a:r>
              <a:rPr lang="sr-Cyrl-CS" sz="3200" b="1" dirty="0" smtClean="0"/>
              <a:t>Механизам дејства</a:t>
            </a:r>
            <a:br>
              <a:rPr lang="sr-Cyrl-CS" sz="3200" b="1" dirty="0" smtClean="0"/>
            </a:br>
            <a:r>
              <a:rPr lang="sr-Cyrl-CS" sz="3200" b="1" dirty="0" smtClean="0">
                <a:solidFill>
                  <a:srgbClr val="C00000"/>
                </a:solidFill>
              </a:rPr>
              <a:t>6. Инхибиција активације макрофага </a:t>
            </a:r>
            <a:br>
              <a:rPr lang="sr-Cyrl-CS" sz="3200" b="1" dirty="0" smtClean="0">
                <a:solidFill>
                  <a:srgbClr val="C00000"/>
                </a:solidFill>
              </a:rPr>
            </a:br>
            <a:endParaRPr lang="en-US" sz="3200" b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828800"/>
            <a:ext cx="6629400" cy="2057400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962400"/>
            <a:ext cx="1658938" cy="114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2834076" y="4100124"/>
            <a:ext cx="609600" cy="79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3810000"/>
            <a:ext cx="155264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810000"/>
            <a:ext cx="176512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4267200"/>
            <a:ext cx="55068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1200" y="5586413"/>
            <a:ext cx="335280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6019800"/>
            <a:ext cx="14668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228600" y="11430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6А. Блокирање</a:t>
            </a:r>
            <a:r>
              <a:rPr lang="sr-Cyrl-RS" sz="2000" b="1" dirty="0" smtClean="0">
                <a:solidFill>
                  <a:srgbClr val="0000FF"/>
                </a:solidFill>
                <a:latin typeface="+mj-lt"/>
              </a:rPr>
              <a:t>м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активационих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</a:rPr>
              <a:t>Fc</a:t>
            </a:r>
            <a:r>
              <a:rPr lang="el-GR" sz="2000" b="1" dirty="0" smtClean="0">
                <a:solidFill>
                  <a:srgbClr val="0000FF"/>
                </a:solidFill>
                <a:latin typeface="+mj-lt"/>
                <a:cs typeface="Arial" charset="0"/>
              </a:rPr>
              <a:t>γ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рецептора макрофага 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447800"/>
          </a:xfrm>
        </p:spPr>
        <p:txBody>
          <a:bodyPr anchor="t">
            <a:noAutofit/>
          </a:bodyPr>
          <a:lstStyle/>
          <a:p>
            <a:pPr eaLnBrk="1" hangingPunct="1"/>
            <a:r>
              <a:rPr lang="sr-Cyrl-CS" sz="2400" b="1" dirty="0" smtClean="0">
                <a:solidFill>
                  <a:schemeClr val="tx2">
                    <a:lumMod val="50000"/>
                  </a:schemeClr>
                </a:solidFill>
              </a:rPr>
              <a:t>Механизам дејства</a:t>
            </a:r>
            <a:br>
              <a:rPr lang="sr-Cyrl-CS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CS" sz="2400" b="1" dirty="0" smtClean="0">
                <a:solidFill>
                  <a:srgbClr val="FF0000"/>
                </a:solidFill>
              </a:rPr>
              <a:t>6. Инхибиција активације макрофага</a:t>
            </a:r>
            <a:r>
              <a:rPr lang="sr-Cyrl-CS" sz="2400" dirty="0" smtClean="0"/>
              <a:t/>
            </a:r>
            <a:br>
              <a:rPr lang="sr-Cyrl-CS" sz="2400" dirty="0" smtClean="0"/>
            </a:br>
            <a:r>
              <a:rPr lang="sr-Cyrl-C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2200" b="1" dirty="0" smtClean="0">
                <a:solidFill>
                  <a:srgbClr val="0000FF"/>
                </a:solidFill>
              </a:rPr>
              <a:t>6Б. </a:t>
            </a:r>
            <a:r>
              <a:rPr lang="ru-RU" sz="2200" b="1" dirty="0" smtClean="0">
                <a:solidFill>
                  <a:srgbClr val="0000FF"/>
                </a:solidFill>
              </a:rPr>
              <a:t>Подстицањем експресије инхибицијског рецептора FcγRIIВ на мембрани макрофага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CS" sz="2400" dirty="0" smtClean="0"/>
              <a:t/>
            </a:r>
            <a:br>
              <a:rPr lang="sr-Cyrl-CS" sz="2400" dirty="0" smtClean="0"/>
            </a:br>
            <a:endParaRPr lang="en-US" sz="2400" dirty="0" smtClean="0"/>
          </a:p>
        </p:txBody>
      </p:sp>
      <p:pic>
        <p:nvPicPr>
          <p:cNvPr id="2048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1828800"/>
            <a:ext cx="67056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  <a:t>Механизам дејства</a:t>
            </a:r>
            <a: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CS" sz="3200" b="1" dirty="0" smtClean="0">
                <a:solidFill>
                  <a:srgbClr val="C00000"/>
                </a:solidFill>
              </a:rPr>
              <a:t> </a:t>
            </a:r>
            <a:r>
              <a:rPr lang="sr-Cyrl-CS" sz="3000" b="1" dirty="0" smtClean="0">
                <a:solidFill>
                  <a:srgbClr val="C00000"/>
                </a:solidFill>
              </a:rPr>
              <a:t>Експанзија регулаторних Т лимфоцита</a:t>
            </a:r>
            <a:r>
              <a:rPr lang="en-US" sz="3200" dirty="0" smtClean="0">
                <a:solidFill>
                  <a:srgbClr val="C00000"/>
                </a:solidFill>
              </a:rPr>
              <a:t/>
            </a:r>
            <a:br>
              <a:rPr lang="en-US" sz="3200" dirty="0" smtClean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686800" cy="4724400"/>
          </a:xfrm>
        </p:spPr>
        <p:txBody>
          <a:bodyPr/>
          <a:lstStyle/>
          <a:p>
            <a:pPr algn="r">
              <a:buNone/>
            </a:pPr>
            <a:endParaRPr lang="sr-Cyrl-CS" dirty="0" smtClean="0">
              <a:latin typeface="+mj-lt"/>
            </a:endParaRPr>
          </a:p>
          <a:p>
            <a:pPr algn="r">
              <a:buNone/>
            </a:pPr>
            <a:r>
              <a:rPr lang="sr-Cyrl-CS" sz="2500" dirty="0" smtClean="0">
                <a:latin typeface="+mj-lt"/>
              </a:rPr>
              <a:t>У последњих неколико година на основу резултата у експерименталним моделима аутоимунских болести као и клиничких истраживања сматра се да је имуноглобулини могу да индукују и експанзију 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регулаторних </a:t>
            </a:r>
            <a:r>
              <a:rPr lang="sr-Latn-RS" sz="2500" dirty="0" smtClean="0">
                <a:solidFill>
                  <a:srgbClr val="C00000"/>
                </a:solidFill>
                <a:latin typeface="+mj-lt"/>
              </a:rPr>
              <a:t>CD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4</a:t>
            </a:r>
            <a:r>
              <a:rPr lang="sr-Cyrl-CS" sz="2500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sr-Latn-RS" sz="2500" dirty="0" smtClean="0">
                <a:solidFill>
                  <a:srgbClr val="C00000"/>
                </a:solidFill>
                <a:latin typeface="+mj-lt"/>
              </a:rPr>
              <a:t>CD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25</a:t>
            </a:r>
            <a:r>
              <a:rPr lang="sr-Cyrl-CS" sz="2500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sr-Latn-RS" sz="2500" dirty="0" smtClean="0">
                <a:solidFill>
                  <a:srgbClr val="C00000"/>
                </a:solidFill>
                <a:latin typeface="+mj-lt"/>
              </a:rPr>
              <a:t>FoxP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3</a:t>
            </a:r>
            <a:r>
              <a:rPr lang="sr-Cyrl-CS" sz="2500" baseline="30000" dirty="0" smtClean="0">
                <a:solidFill>
                  <a:srgbClr val="C00000"/>
                </a:solidFill>
                <a:latin typeface="+mj-lt"/>
              </a:rPr>
              <a:t>+ </a:t>
            </a:r>
            <a:r>
              <a:rPr lang="sr-Cyrl-CS" sz="2500" dirty="0" smtClean="0">
                <a:solidFill>
                  <a:srgbClr val="C00000"/>
                </a:solidFill>
                <a:latin typeface="+mj-lt"/>
              </a:rPr>
              <a:t>лимфоцита</a:t>
            </a:r>
            <a:r>
              <a:rPr lang="en-US" sz="2500" dirty="0" smtClean="0">
                <a:latin typeface="+mj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57200"/>
            <a:ext cx="8915400" cy="868362"/>
          </a:xfrm>
        </p:spPr>
        <p:txBody>
          <a:bodyPr anchor="t">
            <a:noAutofit/>
          </a:bodyPr>
          <a:lstStyle/>
          <a:p>
            <a:r>
              <a:rPr lang="ru-RU" sz="2400" b="1" dirty="0" smtClean="0"/>
              <a:t>Интравенски имуноглобулини остварују </a:t>
            </a:r>
            <a:br>
              <a:rPr lang="ru-RU" sz="2400" b="1" dirty="0" smtClean="0"/>
            </a:br>
            <a:r>
              <a:rPr lang="ru-RU" sz="2400" b="1" dirty="0" smtClean="0"/>
              <a:t>бројне </a:t>
            </a:r>
            <a:r>
              <a:rPr lang="ru-RU" sz="2400" b="1" dirty="0" smtClean="0">
                <a:solidFill>
                  <a:srgbClr val="0000FF"/>
                </a:solidFill>
              </a:rPr>
              <a:t>имуномодулаторне</a:t>
            </a:r>
            <a:r>
              <a:rPr lang="ru-RU" sz="2400" b="1" dirty="0" smtClean="0"/>
              <a:t> и </a:t>
            </a:r>
            <a:r>
              <a:rPr lang="ru-RU" sz="2400" b="1" dirty="0" smtClean="0">
                <a:solidFill>
                  <a:srgbClr val="0000FF"/>
                </a:solidFill>
              </a:rPr>
              <a:t>антиинфламацијске ефекте</a:t>
            </a:r>
            <a:r>
              <a:rPr lang="sr-Cyrl-CS" sz="2400" b="1" dirty="0" smtClean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sr-Cyrl-CS" sz="2400" b="1" dirty="0" smtClean="0">
                <a:solidFill>
                  <a:srgbClr val="0000FF"/>
                </a:solidFill>
                <a:latin typeface="Calibri" pitchFamily="34" charset="0"/>
              </a:rPr>
            </a:br>
            <a:endParaRPr lang="en-US" sz="2400" dirty="0">
              <a:latin typeface="Calibri" pitchFamily="34" charset="0"/>
            </a:endParaRPr>
          </a:p>
        </p:txBody>
      </p:sp>
      <p:pic>
        <p:nvPicPr>
          <p:cNvPr id="87042" name="Picture 2" descr="fIG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6324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rgbClr val="FF0000"/>
                </a:solidFill>
              </a:rPr>
              <a:t>Да закључимо...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  <a:t>Интравенски имуноглобулини </a:t>
            </a:r>
            <a:r>
              <a:rPr lang="sr-Cyrl-RS" sz="3600" b="1" dirty="0" smtClean="0">
                <a:solidFill>
                  <a:srgbClr val="C00000"/>
                </a:solidFill>
              </a:rPr>
              <a:t/>
            </a:r>
            <a:br>
              <a:rPr lang="sr-Cyrl-RS" sz="3600" b="1" dirty="0" smtClean="0">
                <a:solidFill>
                  <a:srgbClr val="C00000"/>
                </a:solidFill>
              </a:rPr>
            </a:br>
            <a:r>
              <a:rPr lang="sr-Cyrl-RS" sz="3600" b="1" dirty="0" smtClean="0">
                <a:solidFill>
                  <a:srgbClr val="C00000"/>
                </a:solidFill>
              </a:rPr>
              <a:t>-</a:t>
            </a:r>
            <a:r>
              <a:rPr lang="sr-Cyrl-CS" sz="3200" b="1" dirty="0" smtClean="0">
                <a:solidFill>
                  <a:srgbClr val="C00000"/>
                </a:solidFill>
              </a:rPr>
              <a:t>Терапијска примена- </a:t>
            </a:r>
            <a:endParaRPr lang="en-US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763000" cy="4876800"/>
          </a:xfrm>
        </p:spPr>
        <p:txBody>
          <a:bodyPr>
            <a:normAutofit/>
          </a:bodyPr>
          <a:lstStyle/>
          <a:p>
            <a:pPr marL="509588" indent="-509588">
              <a:buClr>
                <a:srgbClr val="C00000"/>
              </a:buClr>
              <a:buNone/>
            </a:pPr>
            <a:r>
              <a:rPr lang="sr-Cyrl-CS" sz="2400" b="1" dirty="0" smtClean="0">
                <a:solidFill>
                  <a:srgbClr val="C00000"/>
                </a:solidFill>
                <a:latin typeface="+mj-lt"/>
              </a:rPr>
              <a:t>Имунодефицијенције</a:t>
            </a:r>
            <a:r>
              <a:rPr lang="sr-Cyrl-CS" sz="2400" b="1" dirty="0" smtClean="0">
                <a:solidFill>
                  <a:srgbClr val="0066FF"/>
                </a:solidFill>
                <a:latin typeface="+mj-lt"/>
              </a:rPr>
              <a:t> (супституциона терапија), </a:t>
            </a:r>
            <a:r>
              <a:rPr lang="sr-Cyrl-CS" sz="2400" b="1" dirty="0" smtClean="0">
                <a:solidFill>
                  <a:srgbClr val="C00000"/>
                </a:solidFill>
                <a:latin typeface="+mj-lt"/>
              </a:rPr>
              <a:t>аутоимунске болести </a:t>
            </a:r>
            <a:r>
              <a:rPr lang="sr-Cyrl-CS" sz="2400" b="1" dirty="0" smtClean="0">
                <a:solidFill>
                  <a:srgbClr val="0066FF"/>
                </a:solidFill>
                <a:latin typeface="+mj-lt"/>
              </a:rPr>
              <a:t>(антиинфламацијско дејство)</a:t>
            </a:r>
          </a:p>
          <a:p>
            <a:pPr marL="509588" indent="-509588">
              <a:buClr>
                <a:srgbClr val="C00000"/>
              </a:buClr>
              <a:buNone/>
            </a:pPr>
            <a:endParaRPr lang="sr-Cyrl-CS" sz="24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000" b="1" dirty="0" smtClean="0">
                <a:latin typeface="+mj-lt"/>
              </a:rPr>
              <a:t>Трансплантација алогене костне сржи</a:t>
            </a:r>
            <a:endParaRPr lang="en-US" sz="20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000" b="1" dirty="0" smtClean="0">
                <a:latin typeface="+mj-lt"/>
              </a:rPr>
              <a:t>Хронична лимфоцитна леукемија</a:t>
            </a:r>
            <a:endParaRPr lang="en-US" sz="20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000" b="1" dirty="0" smtClean="0">
                <a:latin typeface="+mj-lt"/>
              </a:rPr>
              <a:t>Идиопатска тромбоцитопенична пурпура</a:t>
            </a:r>
            <a:endParaRPr lang="en-US" sz="20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b="1" dirty="0" smtClean="0">
                <a:latin typeface="+mj-lt"/>
              </a:rPr>
              <a:t>HIV</a:t>
            </a:r>
            <a:r>
              <a:rPr lang="sr-Cyrl-CS" sz="2000" b="1" dirty="0" smtClean="0">
                <a:latin typeface="+mj-lt"/>
              </a:rPr>
              <a:t> код деце</a:t>
            </a:r>
            <a:endParaRPr lang="en-US" sz="20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000" b="1" dirty="0" smtClean="0">
                <a:latin typeface="+mj-lt"/>
              </a:rPr>
              <a:t>Примарне имунодефицијенције</a:t>
            </a:r>
            <a:endParaRPr lang="en-US" sz="20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b="1" i="1" dirty="0" smtClean="0">
                <a:latin typeface="+mj-lt"/>
              </a:rPr>
              <a:t>Kawasaki</a:t>
            </a:r>
            <a:r>
              <a:rPr lang="sr-Cyrl-CS" sz="2000" b="1" i="1" dirty="0" smtClean="0">
                <a:latin typeface="+mj-lt"/>
              </a:rPr>
              <a:t> </a:t>
            </a:r>
            <a:r>
              <a:rPr lang="sr-Cyrl-CS" sz="2000" b="1" dirty="0" smtClean="0">
                <a:latin typeface="+mj-lt"/>
              </a:rPr>
              <a:t>синдром</a:t>
            </a:r>
            <a:endParaRPr lang="en-US" sz="2000" b="1" dirty="0" smtClean="0">
              <a:latin typeface="+mj-lt"/>
            </a:endParaRPr>
          </a:p>
          <a:p>
            <a:pPr marL="909638" lvl="1" indent="-509588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000" b="1" dirty="0" smtClean="0">
                <a:latin typeface="+mj-lt"/>
              </a:rPr>
              <a:t>Хронична инфламацијска демијелинизарујућа полинеуропатија</a:t>
            </a:r>
            <a:endParaRPr lang="en-US" sz="2000" b="1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  <a:t>Интравенски имуноглобулини </a:t>
            </a:r>
            <a:r>
              <a:rPr lang="sr-Latn-RS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Latn-RS" sz="3200" b="1" dirty="0" smtClean="0">
                <a:solidFill>
                  <a:srgbClr val="C00000"/>
                </a:solidFill>
              </a:rPr>
              <a:t>-</a:t>
            </a:r>
            <a:r>
              <a:rPr lang="sr-Cyrl-CS" sz="3200" b="1" dirty="0" smtClean="0">
                <a:solidFill>
                  <a:srgbClr val="C00000"/>
                </a:solidFill>
              </a:rPr>
              <a:t>Нежељена дејства</a:t>
            </a:r>
            <a:r>
              <a:rPr lang="sr-Latn-RS" sz="3200" b="1" dirty="0" smtClean="0">
                <a:solidFill>
                  <a:srgbClr val="C00000"/>
                </a:solidFill>
              </a:rPr>
              <a:t>-</a:t>
            </a:r>
            <a:r>
              <a:rPr lang="sr-Cyrl-CS" b="1" dirty="0" smtClean="0">
                <a:solidFill>
                  <a:srgbClr val="C00000"/>
                </a:solidFill>
              </a:rPr>
              <a:t> 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229600" cy="4525963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+mj-lt"/>
                <a:ea typeface="NSimSun" pitchFamily="49" charset="-122"/>
              </a:rPr>
              <a:t>Јављају се у мање од 5% пацијената</a:t>
            </a:r>
          </a:p>
          <a:p>
            <a:pPr eaLnBrk="1" hangingPunct="1">
              <a:buFontTx/>
              <a:buNone/>
            </a:pPr>
            <a:endParaRPr lang="ru-RU" sz="2400" dirty="0" smtClean="0">
              <a:latin typeface="+mj-lt"/>
              <a:ea typeface="NSimSun" pitchFamily="49" charset="-122"/>
            </a:endParaRPr>
          </a:p>
          <a:p>
            <a:pPr eaLnBrk="1" hangingPunct="1"/>
            <a:r>
              <a:rPr lang="ru-RU" sz="2400" dirty="0" smtClean="0">
                <a:latin typeface="+mj-lt"/>
                <a:ea typeface="NSimSun" pitchFamily="49" charset="-122"/>
              </a:rPr>
              <a:t>Најчешће се јављају </a:t>
            </a:r>
            <a:r>
              <a:rPr lang="ru-RU" sz="2400" b="1" dirty="0" smtClean="0">
                <a:latin typeface="+mj-lt"/>
                <a:ea typeface="NSimSun" pitchFamily="49" charset="-122"/>
              </a:rPr>
              <a:t>одмах после инфузије</a:t>
            </a:r>
            <a:r>
              <a:rPr lang="ru-RU" sz="2400" dirty="0" smtClean="0">
                <a:latin typeface="+mj-lt"/>
                <a:ea typeface="NSimSun" pitchFamily="49" charset="-122"/>
              </a:rPr>
              <a:t>, у виду црвенила образа, главобоље, језе, вртоглавице, појачаног знојења, грчева, бола и осетљивости на месту убода, умора, бола у мишићима и у доњем делу леђа, мучнине и пада крвног притиска</a:t>
            </a:r>
          </a:p>
          <a:p>
            <a:pPr eaLnBrk="1" hangingPunct="1">
              <a:buFontTx/>
              <a:buNone/>
            </a:pPr>
            <a:endParaRPr lang="ru-RU" sz="2400" dirty="0" smtClean="0">
              <a:latin typeface="+mj-lt"/>
              <a:ea typeface="NSimSun" pitchFamily="49" charset="-122"/>
            </a:endParaRPr>
          </a:p>
          <a:p>
            <a:pPr eaLnBrk="1" hangingPunct="1"/>
            <a:r>
              <a:rPr lang="ru-RU" sz="2400" dirty="0" smtClean="0">
                <a:latin typeface="+mj-lt"/>
                <a:ea typeface="NSimSun" pitchFamily="49" charset="-122"/>
              </a:rPr>
              <a:t>Ако се нежељена дејства јаве током третмана, инфузија треба да буде успорена или прекинута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  <a:t>Интравенски имуноглобулини </a:t>
            </a:r>
            <a:r>
              <a:rPr lang="sr-Latn-RS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Latn-RS" sz="3200" b="1" dirty="0" smtClean="0">
                <a:solidFill>
                  <a:srgbClr val="C00000"/>
                </a:solidFill>
              </a:rPr>
              <a:t>-</a:t>
            </a:r>
            <a:r>
              <a:rPr lang="sr-Cyrl-CS" sz="3200" b="1" dirty="0" smtClean="0">
                <a:solidFill>
                  <a:srgbClr val="C00000"/>
                </a:solidFill>
              </a:rPr>
              <a:t>Нежељена дејства</a:t>
            </a:r>
            <a:r>
              <a:rPr lang="sr-Latn-RS" sz="3200" b="1" dirty="0" smtClean="0">
                <a:solidFill>
                  <a:srgbClr val="C00000"/>
                </a:solidFill>
              </a:rPr>
              <a:t>-</a:t>
            </a:r>
            <a:r>
              <a:rPr lang="sr-Cyrl-CS" sz="3200" b="1" dirty="0" smtClean="0">
                <a:solidFill>
                  <a:srgbClr val="C00000"/>
                </a:solidFill>
              </a:rPr>
              <a:t> </a:t>
            </a:r>
            <a:endParaRPr lang="en-US" sz="32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+mj-lt"/>
              </a:rPr>
              <a:t>Анафилакса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+mj-lt"/>
              </a:rPr>
              <a:t>Асептични менингитис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+mj-lt"/>
              </a:rPr>
              <a:t>Кардиоваскуларни поремећаји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400" b="1" dirty="0" smtClean="0">
                <a:latin typeface="+mj-lt"/>
              </a:rPr>
              <a:t>Поремећај функције бубрега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400" b="1" dirty="0" smtClean="0">
                <a:latin typeface="+mj-lt"/>
              </a:rPr>
              <a:t>Остала нежељена дејства:</a:t>
            </a:r>
          </a:p>
          <a:p>
            <a:pPr marL="1160463" lvl="2" indent="-360363">
              <a:lnSpc>
                <a:spcPct val="80000"/>
              </a:lnSpc>
            </a:pPr>
            <a:r>
              <a:rPr lang="sr-Cyrl-CS" sz="1800" dirty="0" smtClean="0">
                <a:latin typeface="+mj-lt"/>
              </a:rPr>
              <a:t>Постинфузиона хиперпротеинемија</a:t>
            </a:r>
          </a:p>
          <a:p>
            <a:pPr marL="1160463" lvl="2" indent="-360363">
              <a:lnSpc>
                <a:spcPct val="80000"/>
              </a:lnSpc>
            </a:pPr>
            <a:r>
              <a:rPr lang="sr-Cyrl-CS" sz="1800" dirty="0" smtClean="0">
                <a:latin typeface="+mj-lt"/>
              </a:rPr>
              <a:t>Псеудохипонатремија</a:t>
            </a:r>
          </a:p>
          <a:p>
            <a:pPr marL="1160463" lvl="2" indent="-360363">
              <a:lnSpc>
                <a:spcPct val="80000"/>
              </a:lnSpc>
            </a:pPr>
            <a:r>
              <a:rPr lang="sr-Cyrl-CS" sz="1800" dirty="0" smtClean="0">
                <a:latin typeface="+mj-lt"/>
              </a:rPr>
              <a:t>Тромбоза</a:t>
            </a:r>
          </a:p>
          <a:p>
            <a:pPr marL="1160463" lvl="2" indent="-360363">
              <a:lnSpc>
                <a:spcPct val="80000"/>
              </a:lnSpc>
            </a:pPr>
            <a:r>
              <a:rPr lang="sr-Cyrl-CS" sz="1800" dirty="0" smtClean="0">
                <a:latin typeface="+mj-lt"/>
              </a:rPr>
              <a:t>Васкулитис</a:t>
            </a:r>
          </a:p>
          <a:p>
            <a:pPr marL="1160463" lvl="2" indent="-360363">
              <a:lnSpc>
                <a:spcPct val="80000"/>
              </a:lnSpc>
            </a:pPr>
            <a:r>
              <a:rPr lang="sr-Cyrl-CS" sz="1800" dirty="0" smtClean="0">
                <a:latin typeface="+mj-lt"/>
              </a:rPr>
              <a:t>Екцеми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sr-Cyrl-CS" sz="2400" dirty="0" smtClean="0">
              <a:latin typeface="+mj-lt"/>
            </a:endParaRPr>
          </a:p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ru-RU" sz="2800" dirty="0" smtClean="0">
                <a:latin typeface="+mj-lt"/>
              </a:rPr>
              <a:t>Пацијенту се могу дати антихистаминици и /или интравенски хидрокортизон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2">
                    <a:lumMod val="50000"/>
                  </a:schemeClr>
                </a:solidFill>
              </a:rPr>
              <a:t>Имуномодулаторне супстанце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latin typeface="+mj-lt"/>
              </a:rPr>
              <a:t>M</a:t>
            </a:r>
            <a:r>
              <a:rPr lang="sr-Cyrl-RS" sz="2400" b="1" u="sng" dirty="0" smtClean="0">
                <a:latin typeface="+mj-lt"/>
              </a:rPr>
              <a:t>одулишу </a:t>
            </a:r>
            <a:r>
              <a:rPr lang="sr-Cyrl-RS" sz="2400" dirty="0" smtClean="0">
                <a:latin typeface="+mj-lt"/>
              </a:rPr>
              <a:t>активност имунског система тако што делују:</a:t>
            </a:r>
          </a:p>
          <a:p>
            <a:pPr marL="627063" indent="-176213">
              <a:buClr>
                <a:schemeClr val="tx1"/>
              </a:buClr>
            </a:pPr>
            <a:r>
              <a:rPr lang="sr-Cyrl-RS" sz="2400" b="1" dirty="0" smtClean="0">
                <a:solidFill>
                  <a:srgbClr val="0000FF"/>
                </a:solidFill>
                <a:latin typeface="+mj-lt"/>
              </a:rPr>
              <a:t>имуносупресивно</a:t>
            </a:r>
            <a:r>
              <a:rPr lang="sr-Cyrl-RS" sz="2400" dirty="0" smtClean="0">
                <a:latin typeface="+mj-lt"/>
              </a:rPr>
              <a:t> (супримирају имунски одговор) или</a:t>
            </a:r>
          </a:p>
          <a:p>
            <a:pPr marL="627063" indent="-176213">
              <a:buClr>
                <a:schemeClr val="tx1"/>
              </a:buClr>
            </a:pPr>
            <a:r>
              <a:rPr lang="sr-Cyrl-RS" sz="2400" b="1" dirty="0" smtClean="0">
                <a:solidFill>
                  <a:srgbClr val="FF0000"/>
                </a:solidFill>
                <a:latin typeface="+mj-lt"/>
              </a:rPr>
              <a:t>имуностимулаторно</a:t>
            </a:r>
            <a:r>
              <a:rPr lang="sr-Cyrl-RS" sz="2400" dirty="0" smtClean="0">
                <a:latin typeface="+mj-lt"/>
              </a:rPr>
              <a:t> (појачавају имунски одговор)</a:t>
            </a:r>
          </a:p>
          <a:p>
            <a:pPr>
              <a:buNone/>
            </a:pPr>
            <a:endParaRPr lang="sr-Cyrl-RS" sz="2400" dirty="0" smtClean="0">
              <a:latin typeface="+mj-lt"/>
            </a:endParaRPr>
          </a:p>
          <a:p>
            <a:pPr>
              <a:buNone/>
            </a:pPr>
            <a:endParaRPr lang="sr-Cyrl-RS" sz="2400" dirty="0" smtClean="0">
              <a:latin typeface="+mj-lt"/>
            </a:endParaRPr>
          </a:p>
          <a:p>
            <a:pPr algn="r">
              <a:buNone/>
            </a:pPr>
            <a:r>
              <a:rPr lang="sr-Cyrl-RS" sz="2300" dirty="0" smtClean="0">
                <a:latin typeface="+mj-lt"/>
              </a:rPr>
              <a:t>Код </a:t>
            </a:r>
            <a:r>
              <a:rPr lang="sr-Cyrl-RS" sz="2300" b="1" dirty="0" smtClean="0">
                <a:latin typeface="+mj-lt"/>
              </a:rPr>
              <a:t>трансплантације</a:t>
            </a:r>
            <a:r>
              <a:rPr lang="sr-Cyrl-RS" sz="2300" dirty="0" smtClean="0">
                <a:latin typeface="+mj-lt"/>
              </a:rPr>
              <a:t> и </a:t>
            </a:r>
            <a:r>
              <a:rPr lang="sr-Cyrl-RS" sz="2300" b="1" dirty="0" smtClean="0">
                <a:latin typeface="+mj-lt"/>
              </a:rPr>
              <a:t>аутоимунских обољења</a:t>
            </a:r>
            <a:r>
              <a:rPr lang="sr-Cyrl-RS" sz="2300" dirty="0" smtClean="0">
                <a:latin typeface="+mj-lt"/>
              </a:rPr>
              <a:t> циљ терапије је да се ослаби имунски одговор. </a:t>
            </a:r>
          </a:p>
          <a:p>
            <a:pPr algn="r">
              <a:buNone/>
            </a:pPr>
            <a:r>
              <a:rPr lang="sr-Cyrl-RS" sz="2300" dirty="0" smtClean="0">
                <a:latin typeface="+mj-lt"/>
              </a:rPr>
              <a:t>Код </a:t>
            </a:r>
            <a:r>
              <a:rPr lang="sr-Cyrl-RS" sz="2300" b="1" dirty="0" smtClean="0">
                <a:latin typeface="+mj-lt"/>
              </a:rPr>
              <a:t>тумора</a:t>
            </a:r>
            <a:r>
              <a:rPr lang="sr-Cyrl-RS" sz="2300" dirty="0" smtClean="0">
                <a:latin typeface="+mj-lt"/>
              </a:rPr>
              <a:t> и </a:t>
            </a:r>
            <a:r>
              <a:rPr lang="sr-Cyrl-RS" sz="2300" b="1" dirty="0" smtClean="0">
                <a:latin typeface="+mj-lt"/>
              </a:rPr>
              <a:t>имунодефицијенција</a:t>
            </a:r>
            <a:r>
              <a:rPr lang="sr-Cyrl-RS" sz="2300" dirty="0" smtClean="0">
                <a:latin typeface="+mj-lt"/>
              </a:rPr>
              <a:t> циљ терапије је да се појача имунски одговор.</a:t>
            </a:r>
          </a:p>
          <a:p>
            <a:pPr algn="ctr">
              <a:buNone/>
            </a:pPr>
            <a:endParaRPr lang="sr-Cyrl-RS" sz="2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  <a:ln>
            <a:solidFill>
              <a:schemeClr val="accent3"/>
            </a:solidFill>
          </a:ln>
        </p:spPr>
        <p:txBody>
          <a:bodyPr/>
          <a:lstStyle/>
          <a:p>
            <a:r>
              <a:rPr lang="sr-Cyrl-CS" b="1" dirty="0" smtClean="0">
                <a:solidFill>
                  <a:schemeClr val="tx2">
                    <a:lumMod val="50000"/>
                  </a:schemeClr>
                </a:solidFill>
              </a:rPr>
              <a:t>Кортикостероиди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sr-Cyrl-CS" b="1" dirty="0" smtClean="0">
                <a:solidFill>
                  <a:schemeClr val="tx2">
                    <a:lumMod val="50000"/>
                  </a:schemeClr>
                </a:solidFill>
              </a:rPr>
              <a:t>Кортикостероиди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638800"/>
          </a:xfrm>
        </p:spPr>
        <p:txBody>
          <a:bodyPr>
            <a:normAutofit fontScale="92500"/>
          </a:bodyPr>
          <a:lstStyle/>
          <a:p>
            <a:r>
              <a:rPr lang="sr-Cyrl-CS" sz="2300" dirty="0" smtClean="0">
                <a:latin typeface="+mj-lt"/>
              </a:rPr>
              <a:t>Велика група стероидни</a:t>
            </a:r>
            <a:r>
              <a:rPr lang="sr-Cyrl-RS" sz="2300" dirty="0" smtClean="0">
                <a:latin typeface="+mj-lt"/>
              </a:rPr>
              <a:t>х</a:t>
            </a:r>
            <a:r>
              <a:rPr lang="sr-Cyrl-CS" sz="2300" dirty="0" smtClean="0">
                <a:latin typeface="+mj-lt"/>
              </a:rPr>
              <a:t> хормона који се синтетишу у току </a:t>
            </a:r>
            <a:r>
              <a:rPr lang="sr-Cyrl-CS" sz="2300" b="1" dirty="0" smtClean="0">
                <a:solidFill>
                  <a:srgbClr val="0000FF"/>
                </a:solidFill>
                <a:latin typeface="+mj-lt"/>
              </a:rPr>
              <a:t>метаболизма холестерола, </a:t>
            </a:r>
            <a:r>
              <a:rPr lang="sr-Cyrl-CS" sz="2300" dirty="0" smtClean="0">
                <a:latin typeface="+mj-lt"/>
              </a:rPr>
              <a:t>у </a:t>
            </a:r>
            <a:r>
              <a:rPr lang="sr-Cyrl-CS" sz="2300" b="1" dirty="0" smtClean="0">
                <a:solidFill>
                  <a:srgbClr val="0000FF"/>
                </a:solidFill>
                <a:latin typeface="+mj-lt"/>
              </a:rPr>
              <a:t>кори надбубрежне жлезде</a:t>
            </a:r>
          </a:p>
          <a:p>
            <a:endParaRPr lang="sr-Cyrl-CS" sz="1000" dirty="0" smtClean="0">
              <a:latin typeface="+mj-lt"/>
            </a:endParaRPr>
          </a:p>
          <a:p>
            <a:r>
              <a:rPr lang="sr-Cyrl-CS" sz="2100" dirty="0" smtClean="0">
                <a:latin typeface="+mj-lt"/>
              </a:rPr>
              <a:t>Укључени су у регулацију бројних процеса:</a:t>
            </a:r>
          </a:p>
          <a:p>
            <a:pPr marL="974725" indent="-60325">
              <a:buNone/>
            </a:pPr>
            <a:r>
              <a:rPr lang="sr-Cyrl-CS" sz="2100" dirty="0" smtClean="0">
                <a:latin typeface="+mj-lt"/>
              </a:rPr>
              <a:t>- реакција на стрес</a:t>
            </a:r>
          </a:p>
          <a:p>
            <a:pPr marL="974725" indent="-60325">
              <a:buNone/>
            </a:pPr>
            <a:r>
              <a:rPr lang="sr-Cyrl-CS" sz="2100" dirty="0" smtClean="0">
                <a:latin typeface="+mj-lt"/>
              </a:rPr>
              <a:t>- имунски одговор</a:t>
            </a:r>
          </a:p>
          <a:p>
            <a:pPr marL="974725" indent="-60325">
              <a:buNone/>
            </a:pPr>
            <a:r>
              <a:rPr lang="sr-Cyrl-CS" sz="2100" dirty="0" smtClean="0">
                <a:latin typeface="+mj-lt"/>
              </a:rPr>
              <a:t>- запаљење</a:t>
            </a:r>
          </a:p>
          <a:p>
            <a:pPr marL="974725" indent="-60325">
              <a:buNone/>
            </a:pPr>
            <a:r>
              <a:rPr lang="sr-Cyrl-CS" sz="2100" dirty="0" smtClean="0">
                <a:latin typeface="+mj-lt"/>
              </a:rPr>
              <a:t>- метаболизам угљених хидрата и протеина</a:t>
            </a:r>
          </a:p>
          <a:p>
            <a:pPr marL="974725" indent="-60325">
              <a:buFontTx/>
              <a:buChar char="-"/>
            </a:pPr>
            <a:r>
              <a:rPr lang="sr-Cyrl-CS" sz="2100" dirty="0" smtClean="0">
                <a:latin typeface="+mj-lt"/>
              </a:rPr>
              <a:t>баланс воде и електролита</a:t>
            </a:r>
          </a:p>
          <a:p>
            <a:pPr marL="974725" indent="-60325">
              <a:buFontTx/>
              <a:buChar char="-"/>
            </a:pPr>
            <a:endParaRPr lang="sr-Cyrl-CS" sz="1000" dirty="0" smtClean="0">
              <a:latin typeface="+mj-lt"/>
            </a:endParaRPr>
          </a:p>
          <a:p>
            <a:pPr marL="344488" indent="-344488"/>
            <a:r>
              <a:rPr lang="sr-Cyrl-CS" sz="2100" dirty="0" smtClean="0">
                <a:latin typeface="+mj-lt"/>
              </a:rPr>
              <a:t>Постоје две групе кортикостероида:</a:t>
            </a:r>
          </a:p>
          <a:p>
            <a:pPr marL="344488" indent="285750">
              <a:buFont typeface="+mj-lt"/>
              <a:buAutoNum type="arabicPeriod"/>
            </a:pPr>
            <a:r>
              <a:rPr lang="sr-Cyrl-CS" sz="2100" b="1" dirty="0" smtClean="0">
                <a:solidFill>
                  <a:srgbClr val="C00000"/>
                </a:solidFill>
                <a:latin typeface="+mj-lt"/>
              </a:rPr>
              <a:t>гликокортикоиди (кортизол)</a:t>
            </a:r>
          </a:p>
          <a:p>
            <a:pPr marL="344488" indent="285750">
              <a:buNone/>
            </a:pPr>
            <a:r>
              <a:rPr lang="sr-Cyrl-CS" sz="2100" dirty="0" smtClean="0">
                <a:latin typeface="+mj-lt"/>
              </a:rPr>
              <a:t>- има антиинфламацијско дејство</a:t>
            </a:r>
          </a:p>
          <a:p>
            <a:pPr marL="344488" indent="285750">
              <a:buNone/>
            </a:pPr>
            <a:r>
              <a:rPr lang="sr-Cyrl-CS" sz="2100" dirty="0" smtClean="0">
                <a:latin typeface="+mj-lt"/>
              </a:rPr>
              <a:t>- контролише метаболизам угљених хидрата, масти и протеина</a:t>
            </a:r>
          </a:p>
          <a:p>
            <a:pPr marL="344488" indent="285750">
              <a:buFont typeface="+mj-lt"/>
              <a:buAutoNum type="arabicPeriod" startAt="2"/>
            </a:pPr>
            <a:r>
              <a:rPr lang="sr-Cyrl-CS" sz="2100" b="1" dirty="0" smtClean="0">
                <a:solidFill>
                  <a:srgbClr val="C00000"/>
                </a:solidFill>
                <a:latin typeface="+mj-lt"/>
              </a:rPr>
              <a:t>минералокортикоиди  (алдостерон)</a:t>
            </a:r>
          </a:p>
          <a:p>
            <a:pPr marL="344488" indent="285750">
              <a:buNone/>
            </a:pPr>
            <a:r>
              <a:rPr lang="sr-Cyrl-CS" sz="2100" dirty="0" smtClean="0">
                <a:latin typeface="+mj-lt"/>
              </a:rPr>
              <a:t>- контролише ниво воде и електролита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8686800" cy="1905000"/>
          </a:xfrm>
        </p:spPr>
        <p:txBody>
          <a:bodyPr/>
          <a:lstStyle/>
          <a:p>
            <a:pPr algn="ctr">
              <a:buNone/>
            </a:pPr>
            <a:r>
              <a:rPr lang="sr-Cyrl-CS" b="1" dirty="0" smtClean="0">
                <a:solidFill>
                  <a:srgbClr val="C00000"/>
                </a:solidFill>
                <a:latin typeface="+mj-lt"/>
              </a:rPr>
              <a:t>Кортикостероиди су снажни антиинфламацијски лекови који мењају транскрипцију многих гена </a:t>
            </a:r>
            <a:endParaRPr lang="en-US" dirty="0" smtClean="0">
              <a:solidFill>
                <a:srgbClr val="C00000"/>
              </a:solidFill>
              <a:latin typeface="+mj-lt"/>
            </a:endParaRPr>
          </a:p>
          <a:p>
            <a:pPr algn="ctr">
              <a:buNone/>
            </a:pPr>
            <a:endParaRPr lang="en-US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686800" cy="33528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     Два најчешће употребљавана кортикостероида су </a:t>
            </a:r>
            <a:r>
              <a:rPr lang="ru-RU" b="1" dirty="0" smtClean="0">
                <a:solidFill>
                  <a:srgbClr val="0000FF"/>
                </a:solidFill>
                <a:latin typeface="+mj-lt"/>
              </a:rPr>
              <a:t>кортизон</a:t>
            </a:r>
            <a:r>
              <a:rPr lang="ru-RU" dirty="0" smtClean="0">
                <a:latin typeface="+mj-lt"/>
              </a:rPr>
              <a:t> и </a:t>
            </a:r>
            <a:r>
              <a:rPr lang="ru-RU" b="1" dirty="0" smtClean="0">
                <a:solidFill>
                  <a:srgbClr val="0000FF"/>
                </a:solidFill>
                <a:latin typeface="+mj-lt"/>
              </a:rPr>
              <a:t>преднизон</a:t>
            </a:r>
            <a:r>
              <a:rPr lang="ru-RU" dirty="0" smtClean="0">
                <a:latin typeface="+mj-lt"/>
              </a:rPr>
              <a:t> који су инактивни док се </a:t>
            </a:r>
            <a:r>
              <a:rPr lang="ru-RU" i="1" dirty="0" smtClean="0">
                <a:latin typeface="+mj-lt"/>
              </a:rPr>
              <a:t>in vivo</a:t>
            </a:r>
            <a:r>
              <a:rPr lang="ru-RU" dirty="0" smtClean="0">
                <a:latin typeface="+mj-lt"/>
              </a:rPr>
              <a:t> не конвертују у одговарајуће активне форме: </a:t>
            </a:r>
            <a:r>
              <a:rPr lang="ru-RU" b="1" dirty="0" smtClean="0">
                <a:solidFill>
                  <a:srgbClr val="0000FF"/>
                </a:solidFill>
                <a:latin typeface="+mj-lt"/>
              </a:rPr>
              <a:t>кортизол</a:t>
            </a:r>
            <a:r>
              <a:rPr lang="ru-RU" dirty="0" smtClean="0">
                <a:latin typeface="+mj-lt"/>
              </a:rPr>
              <a:t> и </a:t>
            </a:r>
            <a:r>
              <a:rPr lang="ru-RU" b="1" dirty="0" smtClean="0">
                <a:solidFill>
                  <a:srgbClr val="0000FF"/>
                </a:solidFill>
                <a:latin typeface="+mj-lt"/>
              </a:rPr>
              <a:t>преднизолон</a:t>
            </a:r>
            <a:endParaRPr lang="ru-RU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sr-Cyrl-RS" sz="2800" b="1" cap="none" dirty="0" smtClean="0"/>
              <a:t>Кортикостероиди-механизам дејства</a:t>
            </a:r>
            <a:r>
              <a:rPr lang="sr-Cyrl-R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Cyrl-R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300" cap="none" dirty="0" smtClean="0">
                <a:solidFill>
                  <a:srgbClr val="0066FF"/>
                </a:solidFill>
              </a:rPr>
              <a:t>Активација или репресија транскрипције регулисаног гена</a:t>
            </a:r>
            <a:endParaRPr lang="en-US" sz="23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876299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4800" y="4724400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/>
              <a:t>Кортикостероиди су липосолубилни молекули који у ћелију улазе дифузијом кроз плазма мембрану и везују се за своје рецепторе у цитоплазми. Везивањем кртикостероида за димер рецептор-</a:t>
            </a:r>
            <a:r>
              <a:rPr lang="sr-Latn-RS" dirty="0" smtClean="0"/>
              <a:t>HSP</a:t>
            </a:r>
            <a:r>
              <a:rPr lang="sr-Cyrl-RS" dirty="0" smtClean="0"/>
              <a:t>90, </a:t>
            </a:r>
            <a:r>
              <a:rPr lang="sr-Latn-RS" dirty="0" smtClean="0"/>
              <a:t>HSP</a:t>
            </a:r>
            <a:r>
              <a:rPr lang="sr-Cyrl-RS" dirty="0" smtClean="0"/>
              <a:t>90 се одваја и ослобађа ДНК-везујуће место на рецептору. Комплекс кортикостероид-рецептор улази у једро и везује се за промотер циљног гена и регулише његову експресију.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>
            <a:noAutofit/>
          </a:bodyPr>
          <a:lstStyle/>
          <a:p>
            <a:r>
              <a:rPr lang="sr-Cyrl-RS" sz="2600" b="1" dirty="0" smtClean="0">
                <a:solidFill>
                  <a:schemeClr val="tx2">
                    <a:lumMod val="50000"/>
                  </a:schemeClr>
                </a:solidFill>
              </a:rPr>
              <a:t>Гликокортикоиди</a:t>
            </a:r>
            <a:br>
              <a:rPr lang="sr-Cyrl-RS" sz="2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RS" sz="2600" b="1" dirty="0" smtClean="0">
                <a:solidFill>
                  <a:srgbClr val="0000FF"/>
                </a:solidFill>
              </a:rPr>
              <a:t>-имуносупресивни и антиинфламацијски ефекти-</a:t>
            </a:r>
            <a:endParaRPr lang="en-US" sz="2600" dirty="0">
              <a:solidFill>
                <a:srgbClr val="0000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295400"/>
          <a:ext cx="9144000" cy="547642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42893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Кортикостероидна терапија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67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Дејство кортикостероида на: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Физиолошки ефекат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76671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 dirty="0" smtClean="0">
                          <a:latin typeface="+mj-lt"/>
                          <a:ea typeface="Calibri"/>
                          <a:cs typeface="Times New Roman"/>
                        </a:rPr>
                        <a:t>IL-1</a:t>
                      </a:r>
                      <a:r>
                        <a:rPr lang="sr-Latn-RS" sz="2400" b="1" dirty="0">
                          <a:latin typeface="+mj-lt"/>
                          <a:ea typeface="Calibri"/>
                          <a:cs typeface="Times New Roman"/>
                        </a:rPr>
                        <a:t>, TNF-α, GM-CSF, IL-3, IL-4, IL-5, CXCL8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+mj-lt"/>
                          <a:ea typeface="Calibri"/>
                          <a:cs typeface="Times New Roman"/>
                        </a:rPr>
                        <a:t>Инфламација</a:t>
                      </a:r>
                      <a:r>
                        <a:rPr lang="en-US" sz="2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latin typeface="+mj-lt"/>
                          <a:ea typeface="Calibri"/>
                          <a:cs typeface="Times New Roman"/>
                        </a:rPr>
                        <a:t>посредована</a:t>
                      </a:r>
                      <a:r>
                        <a:rPr lang="en-US" sz="2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latin typeface="+mj-lt"/>
                          <a:ea typeface="Calibri"/>
                          <a:cs typeface="Times New Roman"/>
                        </a:rPr>
                        <a:t>цитокинима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09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j-lt"/>
                          <a:ea typeface="Calibri"/>
                          <a:cs typeface="Times New Roman"/>
                        </a:rPr>
                        <a:t>NOS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+mj-lt"/>
                          <a:ea typeface="Calibri"/>
                          <a:cs typeface="Times New Roman"/>
                        </a:rPr>
                        <a:t>NO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132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Фосфолипаза А2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 dirty="0">
                          <a:latin typeface="+mj-lt"/>
                          <a:ea typeface="Calibri"/>
                          <a:cs typeface="Times New Roman"/>
                        </a:rPr>
                        <a:t>COX</a:t>
                      </a: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sr-Latn-RS" sz="2400" b="1" dirty="0"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Липокортин-1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Простагландини  Леукотријени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1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+mj-lt"/>
                          <a:ea typeface="Calibri"/>
                          <a:cs typeface="Times New Roman"/>
                        </a:rPr>
                        <a:t>Адхезиони</a:t>
                      </a:r>
                      <a:r>
                        <a:rPr lang="en-US" sz="2400" b="1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 err="1">
                          <a:latin typeface="+mj-lt"/>
                          <a:ea typeface="Calibri"/>
                          <a:cs typeface="Times New Roman"/>
                        </a:rPr>
                        <a:t>молекули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Смањена миграција леукоцита из крвних судова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71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Ендонуклеазе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400" b="1" dirty="0">
                          <a:latin typeface="+mj-lt"/>
                          <a:ea typeface="Calibri"/>
                          <a:cs typeface="Times New Roman"/>
                        </a:rPr>
                        <a:t>Индукција апоптозе лимфоцита и еозинофила</a:t>
                      </a:r>
                      <a:endParaRPr lang="en-US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228600" y="5181600"/>
            <a:ext cx="152400" cy="228600"/>
          </a:xfrm>
          <a:prstGeom prst="downArrow">
            <a:avLst>
              <a:gd name="adj1" fmla="val 50000"/>
              <a:gd name="adj2" fmla="val 5307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4800600" y="3505200"/>
            <a:ext cx="152400" cy="228600"/>
          </a:xfrm>
          <a:prstGeom prst="downArrow">
            <a:avLst>
              <a:gd name="adj1" fmla="val 50000"/>
              <a:gd name="adj2" fmla="val 27193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28600" y="4343400"/>
            <a:ext cx="152400" cy="228600"/>
          </a:xfrm>
          <a:prstGeom prst="downArrow">
            <a:avLst>
              <a:gd name="adj1" fmla="val 50000"/>
              <a:gd name="adj2" fmla="val 42982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228600" y="3886200"/>
            <a:ext cx="152400" cy="228600"/>
          </a:xfrm>
          <a:prstGeom prst="downArrow">
            <a:avLst>
              <a:gd name="adj1" fmla="val 50000"/>
              <a:gd name="adj2" fmla="val 27193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228600" y="2819400"/>
            <a:ext cx="152399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228600" y="3505200"/>
            <a:ext cx="152400" cy="228599"/>
          </a:xfrm>
          <a:prstGeom prst="downArrow">
            <a:avLst>
              <a:gd name="adj1" fmla="val 50000"/>
              <a:gd name="adj2" fmla="val 27193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800600" y="2819400"/>
            <a:ext cx="152400" cy="381000"/>
          </a:xfrm>
          <a:prstGeom prst="downArrow">
            <a:avLst>
              <a:gd name="adj1" fmla="val 50000"/>
              <a:gd name="adj2" fmla="val 2807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800600" y="4038600"/>
            <a:ext cx="152400" cy="381000"/>
          </a:xfrm>
          <a:prstGeom prst="downArrow">
            <a:avLst>
              <a:gd name="adj1" fmla="val 50000"/>
              <a:gd name="adj2" fmla="val 2807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28600" y="4724400"/>
            <a:ext cx="152400" cy="228600"/>
          </a:xfrm>
          <a:prstGeom prst="upArrow">
            <a:avLst>
              <a:gd name="adj1" fmla="val 50000"/>
              <a:gd name="adj2" fmla="val 35965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228600" y="5943600"/>
            <a:ext cx="152400" cy="228600"/>
          </a:xfrm>
          <a:prstGeom prst="upArrow">
            <a:avLst>
              <a:gd name="adj1" fmla="val 50000"/>
              <a:gd name="adj2" fmla="val 39035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Autofit/>
          </a:bodyPr>
          <a:lstStyle/>
          <a:p>
            <a:r>
              <a:rPr lang="sr-Cyrl-RS" sz="2600" b="1" dirty="0" smtClean="0">
                <a:solidFill>
                  <a:schemeClr val="tx2">
                    <a:lumMod val="50000"/>
                  </a:schemeClr>
                </a:solidFill>
              </a:rPr>
              <a:t>Гликокортикоиди</a:t>
            </a:r>
            <a:br>
              <a:rPr lang="sr-Cyrl-RS" sz="2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RS" sz="2600" b="1" dirty="0" smtClean="0">
                <a:solidFill>
                  <a:srgbClr val="C00000"/>
                </a:solidFill>
              </a:rPr>
              <a:t>-имуносупресивни и антиинфламацијски ефекти-</a:t>
            </a:r>
            <a:endParaRPr lang="en-US" sz="2600" dirty="0"/>
          </a:p>
        </p:txBody>
      </p:sp>
      <p:pic>
        <p:nvPicPr>
          <p:cNvPr id="47113" name="Picture 9" descr="http://img.medscape.com/fullsize/migrated/437/182/437182.fi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14449"/>
            <a:ext cx="5897393" cy="5543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Кортикостероиди</a:t>
            </a:r>
            <a:r>
              <a:rPr lang="sr-Cyrl-RS" sz="32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/>
            </a:r>
            <a:br>
              <a:rPr lang="sr-Cyrl-RS" sz="32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</a:br>
            <a:r>
              <a:rPr lang="sr-Cyrl-RS" sz="3200" b="1" dirty="0" smtClean="0">
                <a:solidFill>
                  <a:srgbClr val="C00000"/>
                </a:solidFill>
                <a:cs typeface="Arial" charset="0"/>
              </a:rPr>
              <a:t>-Нежељена дејства-</a:t>
            </a:r>
            <a:r>
              <a:rPr lang="en-US" sz="3200" b="1" dirty="0" smtClean="0">
                <a:solidFill>
                  <a:srgbClr val="C00000"/>
                </a:solidFill>
                <a:cs typeface="Arial" charset="0"/>
              </a:rPr>
              <a:t>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97925" cy="5410200"/>
          </a:xfrm>
        </p:spPr>
        <p:txBody>
          <a:bodyPr>
            <a:normAutofit lnSpcReduction="10000"/>
          </a:bodyPr>
          <a:lstStyle/>
          <a:p>
            <a:pPr algn="ctr">
              <a:buClr>
                <a:srgbClr val="0000CC"/>
              </a:buClr>
              <a:buNone/>
            </a:pPr>
            <a:r>
              <a:rPr lang="ru-RU" sz="2400" dirty="0" smtClean="0">
                <a:latin typeface="+mj-lt"/>
                <a:cs typeface="Arial" charset="0"/>
              </a:rPr>
              <a:t>Два главна облика нежељених ефеката кортикостероида настају услед </a:t>
            </a:r>
            <a:r>
              <a:rPr lang="ru-RU" sz="2400" b="1" dirty="0" smtClean="0">
                <a:latin typeface="+mj-lt"/>
                <a:cs typeface="Arial" charset="0"/>
              </a:rPr>
              <a:t>дуготрајног узимања високих доза </a:t>
            </a:r>
            <a:r>
              <a:rPr lang="ru-RU" sz="2400" dirty="0" smtClean="0">
                <a:latin typeface="+mj-lt"/>
                <a:cs typeface="Arial" charset="0"/>
              </a:rPr>
              <a:t>или услед </a:t>
            </a:r>
            <a:r>
              <a:rPr lang="ru-RU" sz="2400" b="1" dirty="0" smtClean="0">
                <a:latin typeface="+mj-lt"/>
                <a:cs typeface="Arial" charset="0"/>
              </a:rPr>
              <a:t>наглог прекида терапије</a:t>
            </a:r>
            <a:r>
              <a:rPr lang="ru-RU" sz="2400" dirty="0" smtClean="0">
                <a:latin typeface="+mj-lt"/>
                <a:cs typeface="Arial" charset="0"/>
              </a:rPr>
              <a:t> </a:t>
            </a:r>
          </a:p>
          <a:p>
            <a:pPr algn="r">
              <a:buClr>
                <a:srgbClr val="0000CC"/>
              </a:buClr>
              <a:buNone/>
            </a:pPr>
            <a:r>
              <a:rPr lang="sr-Cyrl-RS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Најчешћа нежељена дејства:</a:t>
            </a:r>
          </a:p>
          <a:p>
            <a:pPr marL="1544638" indent="-165100" algn="r">
              <a:buClr>
                <a:srgbClr val="0000CC"/>
              </a:buClr>
              <a:buNone/>
            </a:pPr>
            <a:r>
              <a:rPr lang="sr-Cyrl-RS" sz="2400" dirty="0" smtClean="0">
                <a:latin typeface="+mj-lt"/>
                <a:cs typeface="Arial" charset="0"/>
              </a:rPr>
              <a:t>п</a:t>
            </a:r>
            <a:r>
              <a:rPr lang="en-US" sz="2400" dirty="0" err="1" smtClean="0">
                <a:latin typeface="+mj-lt"/>
                <a:cs typeface="Arial" charset="0"/>
              </a:rPr>
              <a:t>овећан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ризик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од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инфекција</a:t>
            </a:r>
            <a:endParaRPr lang="sr-Cyrl-RS" sz="2400" dirty="0" smtClean="0">
              <a:latin typeface="+mj-lt"/>
              <a:cs typeface="Arial" charset="0"/>
            </a:endParaRPr>
          </a:p>
          <a:p>
            <a:pPr marL="1544638" indent="-165100" algn="r">
              <a:buClr>
                <a:srgbClr val="0000CC"/>
              </a:buClr>
              <a:buNone/>
            </a:pPr>
            <a:r>
              <a:rPr lang="en-US" sz="2400" dirty="0" err="1" smtClean="0">
                <a:latin typeface="+mj-lt"/>
                <a:cs typeface="Arial" charset="0"/>
              </a:rPr>
              <a:t>остеопороз</a:t>
            </a:r>
            <a:r>
              <a:rPr lang="sr-Cyrl-RS" sz="2400" dirty="0" smtClean="0">
                <a:latin typeface="+mj-lt"/>
                <a:cs typeface="Arial" charset="0"/>
              </a:rPr>
              <a:t>а</a:t>
            </a:r>
            <a:endParaRPr lang="en-US" sz="2400" dirty="0" smtClean="0">
              <a:latin typeface="+mj-lt"/>
              <a:cs typeface="Arial" charset="0"/>
            </a:endParaRPr>
          </a:p>
          <a:p>
            <a:pPr indent="1036638" algn="r">
              <a:buClr>
                <a:srgbClr val="0000CC"/>
              </a:buClr>
              <a:buNone/>
            </a:pPr>
            <a:r>
              <a:rPr lang="sr-Cyrl-RS" sz="2400" dirty="0" smtClean="0">
                <a:latin typeface="+mj-lt"/>
                <a:cs typeface="Arial" charset="0"/>
              </a:rPr>
              <a:t> п</a:t>
            </a:r>
            <a:r>
              <a:rPr lang="en-US" sz="2400" dirty="0" err="1" smtClean="0">
                <a:latin typeface="+mj-lt"/>
                <a:cs typeface="Arial" charset="0"/>
              </a:rPr>
              <a:t>ојачан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апетит</a:t>
            </a:r>
            <a:r>
              <a:rPr lang="sr-Cyrl-RS" sz="2400" dirty="0" smtClean="0">
                <a:latin typeface="+mj-lt"/>
                <a:cs typeface="Arial" charset="0"/>
              </a:rPr>
              <a:t> </a:t>
            </a:r>
            <a:endParaRPr lang="en-US" sz="2400" dirty="0" smtClean="0">
              <a:latin typeface="+mj-lt"/>
              <a:cs typeface="Arial" charset="0"/>
            </a:endParaRPr>
          </a:p>
          <a:p>
            <a:pPr indent="1036638" algn="r">
              <a:buClr>
                <a:srgbClr val="0000CC"/>
              </a:buClr>
              <a:buNone/>
            </a:pPr>
            <a:r>
              <a:rPr lang="sr-Cyrl-RS" sz="2400" dirty="0" smtClean="0">
                <a:latin typeface="+mj-lt"/>
                <a:cs typeface="Arial" charset="0"/>
              </a:rPr>
              <a:t> центрипетална гојазност</a:t>
            </a:r>
            <a:endParaRPr lang="en-US" sz="2400" dirty="0" smtClean="0">
              <a:latin typeface="+mj-lt"/>
              <a:cs typeface="Arial" charset="0"/>
            </a:endParaRPr>
          </a:p>
          <a:p>
            <a:pPr indent="1036638" algn="r">
              <a:buClr>
                <a:srgbClr val="0000CC"/>
              </a:buClr>
              <a:buNone/>
            </a:pPr>
            <a:r>
              <a:rPr lang="sr-Cyrl-RS" sz="2400" dirty="0" smtClean="0">
                <a:latin typeface="+mj-lt"/>
                <a:cs typeface="Arial" charset="0"/>
              </a:rPr>
              <a:t> о</a:t>
            </a:r>
            <a:r>
              <a:rPr lang="en-US" sz="2400" dirty="0" err="1" smtClean="0">
                <a:latin typeface="+mj-lt"/>
                <a:cs typeface="Arial" charset="0"/>
              </a:rPr>
              <a:t>тежано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зарастање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рана</a:t>
            </a:r>
            <a:endParaRPr lang="en-US" sz="2400" dirty="0" smtClean="0">
              <a:latin typeface="+mj-lt"/>
              <a:cs typeface="Arial" charset="0"/>
            </a:endParaRPr>
          </a:p>
          <a:p>
            <a:pPr indent="1036638" algn="r">
              <a:buClr>
                <a:srgbClr val="0000CC"/>
              </a:buClr>
              <a:buNone/>
            </a:pPr>
            <a:r>
              <a:rPr lang="sr-Cyrl-RS" sz="2400" dirty="0" smtClean="0">
                <a:latin typeface="+mj-lt"/>
                <a:cs typeface="Arial" charset="0"/>
              </a:rPr>
              <a:t>п</a:t>
            </a:r>
            <a:r>
              <a:rPr lang="en-US" sz="2400" dirty="0" err="1" smtClean="0">
                <a:latin typeface="+mj-lt"/>
                <a:cs typeface="Arial" charset="0"/>
              </a:rPr>
              <a:t>оремећај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 err="1" smtClean="0">
                <a:latin typeface="+mj-lt"/>
                <a:cs typeface="Arial" charset="0"/>
              </a:rPr>
              <a:t>раста</a:t>
            </a:r>
            <a:r>
              <a:rPr lang="en-US" sz="2400" dirty="0" smtClean="0">
                <a:latin typeface="+mj-lt"/>
                <a:cs typeface="Arial" charset="0"/>
              </a:rPr>
              <a:t> к</a:t>
            </a:r>
            <a:r>
              <a:rPr lang="sr-Cyrl-RS" sz="2400" dirty="0" smtClean="0">
                <a:latin typeface="+mj-lt"/>
                <a:cs typeface="Arial" charset="0"/>
              </a:rPr>
              <a:t>о</a:t>
            </a:r>
            <a:r>
              <a:rPr lang="en-US" sz="2400" dirty="0" smtClean="0">
                <a:latin typeface="+mj-lt"/>
                <a:cs typeface="Arial" charset="0"/>
              </a:rPr>
              <a:t>д </a:t>
            </a:r>
            <a:r>
              <a:rPr lang="en-US" sz="2400" dirty="0" err="1" smtClean="0">
                <a:latin typeface="+mj-lt"/>
                <a:cs typeface="Arial" charset="0"/>
              </a:rPr>
              <a:t>деце</a:t>
            </a:r>
            <a:endParaRPr lang="sr-Cyrl-RS" sz="2400" dirty="0" smtClean="0">
              <a:latin typeface="+mj-lt"/>
              <a:cs typeface="Arial" charset="0"/>
            </a:endParaRPr>
          </a:p>
          <a:p>
            <a:pPr indent="1036638" algn="r">
              <a:buClr>
                <a:srgbClr val="0000CC"/>
              </a:buClr>
              <a:buNone/>
            </a:pPr>
            <a:endParaRPr lang="sr-Cyrl-RS" sz="2400" dirty="0" smtClean="0">
              <a:latin typeface="+mj-lt"/>
              <a:cs typeface="Arial" charset="0"/>
            </a:endParaRPr>
          </a:p>
          <a:p>
            <a:pPr indent="1036638" algn="r">
              <a:buClr>
                <a:srgbClr val="0000CC"/>
              </a:buClr>
              <a:buNone/>
            </a:pPr>
            <a:r>
              <a:rPr lang="sr-Cyrl-RS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Друге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cs typeface="Arial" charset="0"/>
              </a:rPr>
              <a:t>честе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cs typeface="Arial" charset="0"/>
              </a:rPr>
              <a:t>последице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:</a:t>
            </a:r>
            <a:r>
              <a:rPr lang="sr-Cyrl-RS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 </a:t>
            </a:r>
            <a:r>
              <a:rPr lang="sr-Cyrl-RS" sz="2000" dirty="0" smtClean="0">
                <a:latin typeface="+mj-lt"/>
                <a:cs typeface="Arial" charset="0"/>
              </a:rPr>
              <a:t>м</a:t>
            </a:r>
            <a:r>
              <a:rPr lang="en-US" sz="2000" dirty="0" err="1" smtClean="0">
                <a:latin typeface="+mj-lt"/>
                <a:cs typeface="Arial" charset="0"/>
              </a:rPr>
              <a:t>иопатија</a:t>
            </a:r>
            <a:r>
              <a:rPr lang="sr-Cyrl-RS" sz="2000" dirty="0" smtClean="0">
                <a:latin typeface="+mj-lt"/>
                <a:cs typeface="Arial" charset="0"/>
              </a:rPr>
              <a:t>, а</a:t>
            </a:r>
            <a:r>
              <a:rPr lang="en-US" sz="2000" dirty="0" err="1" smtClean="0">
                <a:latin typeface="+mj-lt"/>
                <a:cs typeface="Arial" charset="0"/>
              </a:rPr>
              <a:t>васкуларна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 err="1" smtClean="0">
                <a:latin typeface="+mj-lt"/>
                <a:cs typeface="Arial" charset="0"/>
              </a:rPr>
              <a:t>некроза</a:t>
            </a:r>
            <a:r>
              <a:rPr lang="sr-Cyrl-RS" sz="2000" dirty="0" smtClean="0">
                <a:latin typeface="+mj-lt"/>
                <a:cs typeface="Arial" charset="0"/>
              </a:rPr>
              <a:t>, х</a:t>
            </a:r>
            <a:r>
              <a:rPr lang="en-US" sz="2000" dirty="0" err="1" smtClean="0">
                <a:latin typeface="+mj-lt"/>
                <a:cs typeface="Arial" charset="0"/>
              </a:rPr>
              <a:t>ипертензија</a:t>
            </a:r>
            <a:r>
              <a:rPr lang="sr-Cyrl-RS" sz="2000" dirty="0" smtClean="0">
                <a:latin typeface="+mj-lt"/>
                <a:cs typeface="Arial" charset="0"/>
              </a:rPr>
              <a:t>, п</a:t>
            </a:r>
            <a:r>
              <a:rPr lang="en-US" sz="2000" dirty="0" err="1" smtClean="0">
                <a:latin typeface="+mj-lt"/>
                <a:cs typeface="Arial" charset="0"/>
              </a:rPr>
              <a:t>урпуре</a:t>
            </a:r>
            <a:r>
              <a:rPr lang="sr-Cyrl-RS" sz="2000" dirty="0" smtClean="0">
                <a:latin typeface="+mj-lt"/>
                <a:cs typeface="Arial" charset="0"/>
              </a:rPr>
              <a:t>, х</a:t>
            </a:r>
            <a:r>
              <a:rPr lang="en-US" sz="2000" dirty="0" err="1" smtClean="0">
                <a:latin typeface="+mj-lt"/>
                <a:cs typeface="Arial" charset="0"/>
              </a:rPr>
              <a:t>иперлипидемија</a:t>
            </a:r>
            <a:r>
              <a:rPr lang="sr-Cyrl-RS" sz="2000" dirty="0" smtClean="0">
                <a:latin typeface="+mj-lt"/>
                <a:cs typeface="Arial" charset="0"/>
              </a:rPr>
              <a:t>, е</a:t>
            </a:r>
            <a:r>
              <a:rPr lang="en-US" sz="2000" dirty="0" err="1" smtClean="0">
                <a:latin typeface="+mj-lt"/>
                <a:cs typeface="Arial" charset="0"/>
              </a:rPr>
              <a:t>уфорија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 err="1" smtClean="0">
                <a:latin typeface="+mj-lt"/>
                <a:cs typeface="Arial" charset="0"/>
              </a:rPr>
              <a:t>или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 err="1" smtClean="0">
                <a:latin typeface="+mj-lt"/>
                <a:cs typeface="Arial" charset="0"/>
              </a:rPr>
              <a:t>депресија</a:t>
            </a:r>
            <a:r>
              <a:rPr lang="sr-Cyrl-RS" sz="2000" dirty="0" smtClean="0">
                <a:latin typeface="+mj-lt"/>
                <a:cs typeface="Arial" charset="0"/>
              </a:rPr>
              <a:t>, д</a:t>
            </a:r>
            <a:r>
              <a:rPr lang="en-US" sz="2000" dirty="0" err="1" smtClean="0">
                <a:latin typeface="+mj-lt"/>
                <a:cs typeface="Arial" charset="0"/>
              </a:rPr>
              <a:t>ијабетес</a:t>
            </a:r>
            <a:r>
              <a:rPr lang="sr-Cyrl-RS" sz="2000" dirty="0" smtClean="0">
                <a:latin typeface="+mj-lt"/>
                <a:cs typeface="Arial" charset="0"/>
              </a:rPr>
              <a:t> и к</a:t>
            </a:r>
            <a:r>
              <a:rPr lang="en-US" sz="2000" dirty="0" err="1" smtClean="0">
                <a:latin typeface="+mj-lt"/>
                <a:cs typeface="Arial" charset="0"/>
              </a:rPr>
              <a:t>атаракта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</a:p>
          <a:p>
            <a:pPr indent="1036638" algn="r">
              <a:buClr>
                <a:srgbClr val="0000CC"/>
              </a:buClr>
              <a:buFontTx/>
              <a:buChar char="-"/>
            </a:pPr>
            <a:endParaRPr lang="en-US" sz="2400" dirty="0" smtClean="0">
              <a:latin typeface="+mj-lt"/>
              <a:cs typeface="Arial" charset="0"/>
            </a:endParaRPr>
          </a:p>
          <a:p>
            <a:pPr indent="692150">
              <a:buClr>
                <a:srgbClr val="0000CC"/>
              </a:buClr>
              <a:buNone/>
            </a:pPr>
            <a:endParaRPr lang="sr-Cyrl-RS" sz="2400" b="1" dirty="0" smtClean="0">
              <a:latin typeface="+mj-lt"/>
              <a:cs typeface="Arial" charset="0"/>
            </a:endParaRPr>
          </a:p>
        </p:txBody>
      </p:sp>
      <p:pic>
        <p:nvPicPr>
          <p:cNvPr id="4" name="Picture 4" descr="http://www.uptodate.com/contents/images/ENDO/5196/Centripetal_obesity_in_Cush.jpg?title=Centripetal+obesity+in+Cushin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4384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438400"/>
            <a:ext cx="7772400" cy="1470025"/>
          </a:xfrm>
          <a:ln>
            <a:solidFill>
              <a:schemeClr val="accent3"/>
            </a:solidFill>
          </a:ln>
        </p:spPr>
        <p:txBody>
          <a:bodyPr>
            <a:noAutofit/>
          </a:bodyPr>
          <a:lstStyle/>
          <a:p>
            <a:r>
              <a:rPr lang="sr-Cyrl-RS" sz="35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sr-Cyrl-RS" sz="35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RS" sz="3500" b="1" dirty="0" smtClean="0">
                <a:solidFill>
                  <a:schemeClr val="tx2">
                    <a:lumMod val="50000"/>
                  </a:schemeClr>
                </a:solidFill>
              </a:rPr>
              <a:t>Нестероидни антиинфламацијски лекови</a:t>
            </a:r>
            <a:r>
              <a:rPr lang="sr-Cyrl-RS" sz="35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Cyrl-RS" sz="35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438400"/>
            <a:ext cx="8458200" cy="1470025"/>
          </a:xfrm>
          <a:ln>
            <a:solidFill>
              <a:schemeClr val="accent3"/>
            </a:solidFill>
          </a:ln>
        </p:spPr>
        <p:txBody>
          <a:bodyPr>
            <a:normAutofit fontScale="90000"/>
          </a:bodyPr>
          <a:lstStyle/>
          <a:p>
            <a:r>
              <a:rPr lang="sr-Cyrl-CS" b="1" dirty="0" smtClean="0">
                <a:solidFill>
                  <a:schemeClr val="tx2">
                    <a:lumMod val="50000"/>
                  </a:schemeClr>
                </a:solidFill>
              </a:rPr>
              <a:t>Интравенски имуноглобулини </a:t>
            </a:r>
            <a:br>
              <a:rPr lang="sr-Cyrl-C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CS" sz="3300" b="1" dirty="0" smtClean="0">
                <a:solidFill>
                  <a:schemeClr val="tx2">
                    <a:lumMod val="50000"/>
                  </a:schemeClr>
                </a:solidFill>
              </a:rPr>
              <a:t>(енгл. </a:t>
            </a:r>
            <a:r>
              <a:rPr lang="en-US" sz="3300" b="1" i="1" dirty="0" smtClean="0">
                <a:solidFill>
                  <a:schemeClr val="tx2">
                    <a:lumMod val="50000"/>
                  </a:schemeClr>
                </a:solidFill>
              </a:rPr>
              <a:t>Intravenous </a:t>
            </a:r>
            <a:r>
              <a:rPr lang="en-US" sz="3300" b="1" i="1" dirty="0" err="1" smtClean="0">
                <a:solidFill>
                  <a:schemeClr val="tx2">
                    <a:lumMod val="50000"/>
                  </a:schemeClr>
                </a:solidFill>
              </a:rPr>
              <a:t>Immunoglobulines</a:t>
            </a:r>
            <a:r>
              <a:rPr lang="sr-Cyrl-RS" sz="3300" b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</a:rPr>
              <a:t>IVIG)</a:t>
            </a:r>
            <a:endParaRPr lang="en-US" sz="3300" dirty="0"/>
          </a:p>
        </p:txBody>
      </p:sp>
      <p:pic>
        <p:nvPicPr>
          <p:cNvPr id="3" name="Picture 2" descr="Резултат слика за b cell antibo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191000"/>
            <a:ext cx="4609356" cy="2425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 err="1" smtClean="0"/>
              <a:t>Нестероидни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антиинфлама</a:t>
            </a:r>
            <a:r>
              <a:rPr lang="sr-Cyrl-RS" sz="2800" b="1" dirty="0" smtClean="0"/>
              <a:t>цијск</a:t>
            </a:r>
            <a:r>
              <a:rPr lang="en-US" sz="2800" b="1" dirty="0" smtClean="0"/>
              <a:t>и </a:t>
            </a:r>
            <a:r>
              <a:rPr lang="en-US" sz="2800" b="1" dirty="0" err="1" smtClean="0"/>
              <a:t>лекови</a:t>
            </a:r>
            <a:r>
              <a:rPr lang="sr-Cyrl-CS" sz="2800" b="1" dirty="0" smtClean="0"/>
              <a:t> </a:t>
            </a:r>
            <a:br>
              <a:rPr lang="sr-Cyrl-CS" sz="2800" b="1" dirty="0" smtClean="0"/>
            </a:br>
            <a:r>
              <a:rPr lang="sr-Cyrl-CS" sz="2800" b="1" dirty="0" smtClean="0">
                <a:solidFill>
                  <a:srgbClr val="C00000"/>
                </a:solidFill>
              </a:rPr>
              <a:t>-Механизам дејства-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71688"/>
            <a:ext cx="8915400" cy="44815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CS" sz="2400" b="1" dirty="0" smtClean="0">
                <a:latin typeface="+mj-lt"/>
              </a:rPr>
              <a:t>Н</a:t>
            </a:r>
            <a:r>
              <a:rPr lang="sr-Cyrl-CS" sz="2400" dirty="0" smtClean="0">
                <a:latin typeface="+mj-lt"/>
              </a:rPr>
              <a:t>ајчешће коришћени лекови који испољавају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b="1" dirty="0" smtClean="0">
                <a:latin typeface="+mj-lt"/>
              </a:rPr>
              <a:t>три главна ефекта</a:t>
            </a:r>
            <a:r>
              <a:rPr lang="ru-RU" sz="2400" dirty="0" smtClean="0">
                <a:latin typeface="+mj-lt"/>
              </a:rPr>
              <a:t>: </a:t>
            </a:r>
          </a:p>
          <a:p>
            <a:endParaRPr lang="ru-RU" sz="2400" dirty="0" smtClean="0">
              <a:latin typeface="+mj-lt"/>
            </a:endParaRPr>
          </a:p>
          <a:p>
            <a:pPr marL="1035050" lvl="1" indent="-241300" eaLnBrk="1" hangingPunct="1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FF"/>
                </a:solidFill>
                <a:latin typeface="+mj-lt"/>
              </a:rPr>
              <a:t> антиинфламацијски</a:t>
            </a:r>
            <a:r>
              <a:rPr lang="ru-RU" sz="2400" dirty="0" smtClean="0">
                <a:latin typeface="+mj-lt"/>
              </a:rPr>
              <a:t>: ублажавају запаљенску реакцију </a:t>
            </a:r>
          </a:p>
          <a:p>
            <a:pPr marL="1035050" lvl="1" indent="-241300" eaLnBrk="1" hangingPunct="1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FF"/>
                </a:solidFill>
                <a:latin typeface="+mj-lt"/>
              </a:rPr>
              <a:t>аналгетички:</a:t>
            </a:r>
            <a:r>
              <a:rPr lang="ru-RU" sz="2400" dirty="0" smtClean="0">
                <a:latin typeface="+mj-lt"/>
              </a:rPr>
              <a:t> ублажавају бол  </a:t>
            </a:r>
          </a:p>
          <a:p>
            <a:pPr marL="1035050" lvl="1" indent="-241300" eaLnBrk="1" hangingPunct="1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FF"/>
                </a:solidFill>
                <a:latin typeface="+mj-lt"/>
              </a:rPr>
              <a:t>антипиретички:</a:t>
            </a:r>
            <a:r>
              <a:rPr lang="ru-RU" sz="2400" dirty="0" smtClean="0">
                <a:latin typeface="+mj-lt"/>
              </a:rPr>
              <a:t> снижавају повишену телесну температуру</a:t>
            </a:r>
          </a:p>
          <a:p>
            <a:pPr marL="1035050" lvl="1" indent="-241300" eaLnBrk="1" hangingPunct="1">
              <a:buClr>
                <a:srgbClr val="C00000"/>
              </a:buClr>
              <a:buFont typeface="Wingdings" pitchFamily="2" charset="2"/>
              <a:buChar char="ü"/>
            </a:pPr>
            <a:endParaRPr lang="ru-RU" sz="2400" dirty="0" smtClean="0">
              <a:latin typeface="+mj-lt"/>
            </a:endParaRPr>
          </a:p>
          <a:p>
            <a:pPr marL="120650" lvl="1" indent="44450">
              <a:buClr>
                <a:srgbClr val="C00000"/>
              </a:buClr>
              <a:buNone/>
            </a:pPr>
            <a:r>
              <a:rPr lang="ru-RU" sz="2400" dirty="0" smtClean="0">
                <a:latin typeface="+mj-lt"/>
              </a:rPr>
              <a:t>Најпознатији лекови из ове групе су </a:t>
            </a:r>
            <a:r>
              <a:rPr lang="ru-RU" sz="2400" b="1" dirty="0" smtClean="0">
                <a:latin typeface="+mj-lt"/>
              </a:rPr>
              <a:t>аспирин, ибупрофен</a:t>
            </a:r>
            <a:r>
              <a:rPr lang="ru-RU" sz="2400" dirty="0" smtClean="0">
                <a:latin typeface="+mj-lt"/>
              </a:rPr>
              <a:t>, и </a:t>
            </a:r>
            <a:r>
              <a:rPr lang="ru-RU" sz="2400" b="1" dirty="0" smtClean="0">
                <a:latin typeface="+mj-lt"/>
              </a:rPr>
              <a:t>напроксен.</a:t>
            </a:r>
            <a:endParaRPr lang="en-US" sz="2400" b="1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38237"/>
          </a:xfrm>
        </p:spPr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Нестероидни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антиинфлама</a:t>
            </a:r>
            <a:r>
              <a:rPr lang="sr-Cyrl-RS" sz="2800" b="1" dirty="0" smtClean="0">
                <a:solidFill>
                  <a:schemeClr val="tx2">
                    <a:lumMod val="50000"/>
                  </a:schemeClr>
                </a:solidFill>
              </a:rPr>
              <a:t>цијски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лекови</a:t>
            </a:r>
            <a: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sr-Cyrl-CS" sz="2800" b="1" dirty="0" smtClean="0"/>
              <a:t/>
            </a:r>
            <a:br>
              <a:rPr lang="sr-Cyrl-CS" sz="2800" b="1" dirty="0" smtClean="0"/>
            </a:br>
            <a:r>
              <a:rPr lang="sr-Cyrl-CS" sz="2800" b="1" dirty="0" smtClean="0">
                <a:solidFill>
                  <a:srgbClr val="C00000"/>
                </a:solidFill>
              </a:rPr>
              <a:t>-Механизам дејства-</a:t>
            </a:r>
            <a:endParaRPr lang="en-US" sz="2800" b="1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5105400" cy="5867400"/>
          </a:xfrm>
        </p:spPr>
        <p:txBody>
          <a:bodyPr>
            <a:noAutofit/>
          </a:bodyPr>
          <a:lstStyle/>
          <a:p>
            <a:pPr marL="165100" indent="60325" algn="ctr">
              <a:buNone/>
            </a:pPr>
            <a:endParaRPr lang="ru-RU" sz="2000" b="1" dirty="0" smtClean="0">
              <a:solidFill>
                <a:srgbClr val="C00000"/>
              </a:solidFill>
              <a:latin typeface="+mj-lt"/>
            </a:endParaRPr>
          </a:p>
          <a:p>
            <a:pPr marL="165100" indent="60325"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Блокада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циклооксигеназе 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(COX</a:t>
            </a:r>
            <a:r>
              <a:rPr lang="sr-Cyrl-RS" sz="2000" b="1" dirty="0" smtClean="0">
                <a:solidFill>
                  <a:srgbClr val="C00000"/>
                </a:solidFill>
                <a:latin typeface="+mj-lt"/>
              </a:rPr>
              <a:t>)</a:t>
            </a:r>
            <a:r>
              <a:rPr lang="sr-Cyrl-RS" sz="2000" dirty="0" smtClean="0">
                <a:latin typeface="+mj-lt"/>
              </a:rPr>
              <a:t> - </a:t>
            </a:r>
            <a:r>
              <a:rPr lang="ru-RU" sz="2000" b="1" dirty="0" smtClean="0">
                <a:solidFill>
                  <a:srgbClr val="0000FF"/>
                </a:solidFill>
                <a:latin typeface="+mj-lt"/>
              </a:rPr>
              <a:t>смањена продукција простагландина</a:t>
            </a:r>
            <a:r>
              <a:rPr lang="ru-RU" sz="2000" dirty="0" smtClean="0">
                <a:solidFill>
                  <a:srgbClr val="0000FF"/>
                </a:solidFill>
                <a:latin typeface="+mj-lt"/>
              </a:rPr>
              <a:t> и </a:t>
            </a:r>
            <a:r>
              <a:rPr lang="ru-RU" sz="2000" b="1" dirty="0" smtClean="0">
                <a:solidFill>
                  <a:srgbClr val="0000FF"/>
                </a:solidFill>
                <a:latin typeface="+mj-lt"/>
              </a:rPr>
              <a:t>тромбоксана</a:t>
            </a:r>
            <a:r>
              <a:rPr lang="ru-RU" sz="2000" dirty="0" smtClean="0">
                <a:latin typeface="+mj-lt"/>
              </a:rPr>
              <a:t>:</a:t>
            </a:r>
          </a:p>
          <a:p>
            <a:pPr marL="165100" indent="60325" algn="ctr">
              <a:buNone/>
            </a:pPr>
            <a:endParaRPr lang="ru-RU" sz="1000" dirty="0" smtClean="0">
              <a:latin typeface="+mj-lt"/>
            </a:endParaRPr>
          </a:p>
          <a:p>
            <a:pPr marL="165100" indent="60325" eaLnBrk="1" hangingPunct="1">
              <a:buClr>
                <a:schemeClr val="tx1"/>
              </a:buClr>
              <a:buSzPct val="85000"/>
              <a:buFontTx/>
              <a:buChar char="-"/>
            </a:pPr>
            <a:r>
              <a:rPr lang="sr-Cyrl-CS" sz="2000" u="sng" dirty="0" smtClean="0">
                <a:latin typeface="+mj-lt"/>
              </a:rPr>
              <a:t>а</a:t>
            </a:r>
            <a:r>
              <a:rPr lang="en-US" sz="2000" u="sng" dirty="0" err="1" smtClean="0">
                <a:latin typeface="+mj-lt"/>
              </a:rPr>
              <a:t>нтиинфлама</a:t>
            </a:r>
            <a:r>
              <a:rPr lang="sr-Cyrl-RS" sz="2000" u="sng" dirty="0" smtClean="0">
                <a:latin typeface="+mj-lt"/>
              </a:rPr>
              <a:t>цијски</a:t>
            </a:r>
            <a:r>
              <a:rPr lang="en-US" sz="2000" u="sng" dirty="0" smtClean="0">
                <a:latin typeface="+mj-lt"/>
              </a:rPr>
              <a:t> </a:t>
            </a:r>
            <a:r>
              <a:rPr lang="sr-Cyrl-CS" sz="2000" u="sng" dirty="0" smtClean="0">
                <a:latin typeface="+mj-lt"/>
              </a:rPr>
              <a:t>ефекат</a:t>
            </a:r>
            <a:r>
              <a:rPr lang="sr-Cyrl-RS" sz="2000" dirty="0" smtClean="0">
                <a:latin typeface="+mj-lt"/>
              </a:rPr>
              <a:t>: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смањ</a:t>
            </a:r>
            <a:r>
              <a:rPr lang="sr-Cyrl-CS" sz="2000" b="1" dirty="0" smtClean="0">
                <a:latin typeface="+mj-lt"/>
              </a:rPr>
              <a:t>ују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вазодилатациј</a:t>
            </a:r>
            <a:r>
              <a:rPr lang="sr-Cyrl-CS" sz="2000" b="1" dirty="0" smtClean="0">
                <a:latin typeface="+mj-lt"/>
              </a:rPr>
              <a:t>у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и </a:t>
            </a:r>
            <a:r>
              <a:rPr lang="en-US" sz="2000" dirty="0" err="1" smtClean="0">
                <a:latin typeface="+mj-lt"/>
              </a:rPr>
              <a:t>индиректно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смањ</a:t>
            </a:r>
            <a:r>
              <a:rPr lang="sr-Cyrl-CS" sz="2000" b="1" dirty="0" smtClean="0">
                <a:latin typeface="+mj-lt"/>
              </a:rPr>
              <a:t>ују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еде</a:t>
            </a:r>
            <a:r>
              <a:rPr lang="sr-Cyrl-RS" sz="2000" b="1" dirty="0" smtClean="0">
                <a:latin typeface="+mj-lt"/>
              </a:rPr>
              <a:t>м</a:t>
            </a:r>
            <a:r>
              <a:rPr lang="sr-Cyrl-RS" sz="2000" dirty="0" smtClean="0">
                <a:latin typeface="+mj-lt"/>
              </a:rPr>
              <a:t>,</a:t>
            </a:r>
            <a:r>
              <a:rPr lang="sr-Cyrl-CS" sz="2000" dirty="0" smtClean="0">
                <a:latin typeface="+mj-lt"/>
              </a:rPr>
              <a:t>  али при томе не смањује а</a:t>
            </a:r>
            <a:r>
              <a:rPr lang="en-US" sz="2000" dirty="0" err="1" smtClean="0">
                <a:latin typeface="+mj-lt"/>
              </a:rPr>
              <a:t>кумулациј</a:t>
            </a:r>
            <a:r>
              <a:rPr lang="sr-Cyrl-RS" sz="2000" dirty="0" smtClean="0">
                <a:latin typeface="+mj-lt"/>
              </a:rPr>
              <a:t>у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инфлама</a:t>
            </a:r>
            <a:r>
              <a:rPr lang="sr-Cyrl-RS" sz="2000" dirty="0" smtClean="0">
                <a:latin typeface="+mj-lt"/>
              </a:rPr>
              <a:t>цијских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ћелија</a:t>
            </a:r>
            <a:endParaRPr lang="sr-Cyrl-RS" sz="2000" dirty="0" smtClean="0">
              <a:latin typeface="+mj-lt"/>
            </a:endParaRPr>
          </a:p>
          <a:p>
            <a:pPr marL="165100" indent="60325" eaLnBrk="1" hangingPunct="1">
              <a:buClr>
                <a:schemeClr val="tx1"/>
              </a:buClr>
              <a:buSzPct val="85000"/>
              <a:buFontTx/>
              <a:buChar char="-"/>
            </a:pPr>
            <a:endParaRPr lang="sr-Cyrl-CS" sz="1000" dirty="0" smtClean="0">
              <a:latin typeface="+mj-lt"/>
            </a:endParaRPr>
          </a:p>
          <a:p>
            <a:pPr marL="165100" indent="60325">
              <a:buClr>
                <a:schemeClr val="tx1"/>
              </a:buClr>
              <a:buSzPct val="85000"/>
              <a:buFontTx/>
              <a:buChar char="-"/>
            </a:pPr>
            <a:r>
              <a:rPr lang="sr-Cyrl-CS" sz="2000" u="sng" dirty="0" smtClean="0">
                <a:latin typeface="+mj-lt"/>
              </a:rPr>
              <a:t>а</a:t>
            </a:r>
            <a:r>
              <a:rPr lang="en-US" sz="2000" u="sng" dirty="0" err="1" smtClean="0">
                <a:latin typeface="+mj-lt"/>
              </a:rPr>
              <a:t>налгет</a:t>
            </a:r>
            <a:r>
              <a:rPr lang="sr-Cyrl-CS" sz="2000" u="sng" dirty="0" smtClean="0">
                <a:latin typeface="+mj-lt"/>
              </a:rPr>
              <a:t>ички</a:t>
            </a:r>
            <a:r>
              <a:rPr lang="en-US" sz="2000" u="sng" dirty="0" smtClean="0">
                <a:latin typeface="+mj-lt"/>
              </a:rPr>
              <a:t> </a:t>
            </a:r>
            <a:r>
              <a:rPr lang="en-US" sz="2000" u="sng" dirty="0" err="1" smtClean="0">
                <a:latin typeface="+mj-lt"/>
              </a:rPr>
              <a:t>ефекат</a:t>
            </a:r>
            <a:r>
              <a:rPr lang="sr-Cyrl-CS" sz="2000" dirty="0" smtClean="0">
                <a:latin typeface="+mj-lt"/>
              </a:rPr>
              <a:t>: </a:t>
            </a:r>
            <a:r>
              <a:rPr lang="sr-Cyrl-CS" sz="2000" b="1" dirty="0" smtClean="0">
                <a:latin typeface="+mj-lt"/>
              </a:rPr>
              <a:t>с</a:t>
            </a:r>
            <a:r>
              <a:rPr lang="ru-RU" sz="2000" b="1" dirty="0" smtClean="0">
                <a:latin typeface="+mj-lt"/>
              </a:rPr>
              <a:t>мањују сензитизацију ноцицептивних нервних завршетака</a:t>
            </a:r>
          </a:p>
          <a:p>
            <a:pPr marL="165100" indent="60325">
              <a:buClr>
                <a:schemeClr val="tx1"/>
              </a:buClr>
              <a:buSzPct val="85000"/>
              <a:buFontTx/>
              <a:buChar char="-"/>
            </a:pPr>
            <a:endParaRPr lang="ru-RU" sz="1000" dirty="0" smtClean="0">
              <a:latin typeface="+mj-lt"/>
            </a:endParaRPr>
          </a:p>
          <a:p>
            <a:pPr marL="165100" indent="60325" eaLnBrk="1" hangingPunct="1">
              <a:buClr>
                <a:schemeClr val="tx1"/>
              </a:buClr>
              <a:buSzPct val="85000"/>
              <a:buNone/>
            </a:pPr>
            <a:r>
              <a:rPr lang="sr-Cyrl-CS" sz="2000" dirty="0" smtClean="0">
                <a:latin typeface="+mj-lt"/>
              </a:rPr>
              <a:t>- </a:t>
            </a:r>
            <a:r>
              <a:rPr lang="sr-Cyrl-CS" sz="2000" u="sng" dirty="0" smtClean="0">
                <a:latin typeface="+mj-lt"/>
              </a:rPr>
              <a:t>а</a:t>
            </a:r>
            <a:r>
              <a:rPr lang="en-US" sz="2000" u="sng" dirty="0" err="1" smtClean="0">
                <a:latin typeface="+mj-lt"/>
              </a:rPr>
              <a:t>нтипиретички</a:t>
            </a:r>
            <a:r>
              <a:rPr lang="en-US" sz="2000" u="sng" dirty="0" smtClean="0">
                <a:latin typeface="+mj-lt"/>
              </a:rPr>
              <a:t> </a:t>
            </a:r>
            <a:r>
              <a:rPr lang="en-US" sz="2000" u="sng" dirty="0" err="1" smtClean="0">
                <a:latin typeface="+mj-lt"/>
              </a:rPr>
              <a:t>ефекат</a:t>
            </a:r>
            <a:r>
              <a:rPr lang="sr-Cyrl-CS" sz="2000" dirty="0" smtClean="0">
                <a:latin typeface="+mj-lt"/>
              </a:rPr>
              <a:t>: </a:t>
            </a:r>
            <a:r>
              <a:rPr lang="ru-RU" sz="2000" b="1" dirty="0" smtClean="0">
                <a:latin typeface="+mj-lt"/>
              </a:rPr>
              <a:t>смањују синтезу простагландина </a:t>
            </a:r>
            <a:r>
              <a:rPr lang="ru-RU" sz="2000" dirty="0" smtClean="0">
                <a:latin typeface="+mj-lt"/>
              </a:rPr>
              <a:t>који утичу на </a:t>
            </a:r>
            <a:r>
              <a:rPr lang="ru-RU" sz="2000" b="1" dirty="0" smtClean="0">
                <a:latin typeface="+mj-lt"/>
              </a:rPr>
              <a:t>центар за терморегулацију </a:t>
            </a:r>
            <a:r>
              <a:rPr lang="ru-RU" sz="2000" dirty="0" smtClean="0">
                <a:latin typeface="+mj-lt"/>
              </a:rPr>
              <a:t>у хипоталамусу.</a:t>
            </a:r>
            <a:r>
              <a:rPr lang="sr-Cyrl-CS" sz="2000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</a:t>
            </a:r>
          </a:p>
        </p:txBody>
      </p:sp>
      <p:pic>
        <p:nvPicPr>
          <p:cNvPr id="5" name="il_fi" descr="http://www.nature.com/nrc/journal/v6/n2/images/nrc1801-f2.jpg"/>
          <p:cNvPicPr/>
          <p:nvPr/>
        </p:nvPicPr>
        <p:blipFill>
          <a:blip r:embed="rId2" cstate="print"/>
          <a:srcRect l="2532" t="47761" b="6634"/>
          <a:stretch>
            <a:fillRect/>
          </a:stretch>
        </p:blipFill>
        <p:spPr bwMode="auto">
          <a:xfrm>
            <a:off x="5029200" y="1143000"/>
            <a:ext cx="4114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Нестероидни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антиинфлама</a:t>
            </a:r>
            <a:r>
              <a:rPr lang="sr-Cyrl-RS" sz="2800" b="1" dirty="0" smtClean="0">
                <a:solidFill>
                  <a:schemeClr val="tx2">
                    <a:lumMod val="50000"/>
                  </a:schemeClr>
                </a:solidFill>
              </a:rPr>
              <a:t>цијски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лекови</a:t>
            </a:r>
            <a: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b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CS" sz="2800" b="1" dirty="0" smtClean="0">
                <a:solidFill>
                  <a:srgbClr val="C00000"/>
                </a:solidFill>
              </a:rPr>
              <a:t>-Механизам дејства-</a:t>
            </a:r>
            <a:endParaRPr lang="en-US" sz="2800" b="1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86800" cy="4648200"/>
          </a:xfrm>
        </p:spPr>
        <p:txBody>
          <a:bodyPr>
            <a:noAutofit/>
          </a:bodyPr>
          <a:lstStyle/>
          <a:p>
            <a:pPr eaLnBrk="1" hangingPunct="1"/>
            <a:r>
              <a:rPr lang="sr-Cyrl-CS" sz="2400" dirty="0" smtClean="0">
                <a:latin typeface="+mj-lt"/>
              </a:rPr>
              <a:t>Ц</a:t>
            </a:r>
            <a:r>
              <a:rPr lang="es-ES" sz="2400" dirty="0" err="1" smtClean="0">
                <a:latin typeface="+mj-lt"/>
              </a:rPr>
              <a:t>иклооксигеназа</a:t>
            </a:r>
            <a:r>
              <a:rPr lang="es-ES" sz="2400" dirty="0" smtClean="0">
                <a:latin typeface="+mj-lt"/>
              </a:rPr>
              <a:t> (COX) </a:t>
            </a:r>
            <a:r>
              <a:rPr lang="es-ES" sz="2400" dirty="0" err="1" smtClean="0">
                <a:latin typeface="+mj-lt"/>
              </a:rPr>
              <a:t>има</a:t>
            </a:r>
            <a:r>
              <a:rPr lang="es-ES" sz="2400" dirty="0" smtClean="0">
                <a:latin typeface="+mj-lt"/>
              </a:rPr>
              <a:t> </a:t>
            </a:r>
            <a:r>
              <a:rPr lang="es-ES" sz="2400" dirty="0" err="1" smtClean="0">
                <a:latin typeface="+mj-lt"/>
              </a:rPr>
              <a:t>бар</a:t>
            </a:r>
            <a:r>
              <a:rPr lang="es-ES" sz="2400" dirty="0" smtClean="0">
                <a:latin typeface="+mj-lt"/>
              </a:rPr>
              <a:t> </a:t>
            </a:r>
            <a:r>
              <a:rPr lang="es-ES" sz="2400" dirty="0" err="1" smtClean="0">
                <a:latin typeface="+mj-lt"/>
              </a:rPr>
              <a:t>две</a:t>
            </a:r>
            <a:r>
              <a:rPr lang="es-ES" sz="2400" dirty="0" smtClean="0">
                <a:latin typeface="+mj-lt"/>
              </a:rPr>
              <a:t> </a:t>
            </a:r>
            <a:r>
              <a:rPr lang="es-ES" sz="2400" dirty="0" err="1" smtClean="0">
                <a:latin typeface="+mj-lt"/>
              </a:rPr>
              <a:t>разли</a:t>
            </a:r>
            <a:r>
              <a:rPr lang="sr-Cyrl-CS" sz="2400" dirty="0" smtClean="0">
                <a:latin typeface="+mj-lt"/>
              </a:rPr>
              <a:t>ч</a:t>
            </a:r>
            <a:r>
              <a:rPr lang="es-ES" sz="2400" dirty="0" err="1" smtClean="0">
                <a:latin typeface="+mj-lt"/>
              </a:rPr>
              <a:t>ите</a:t>
            </a:r>
            <a:r>
              <a:rPr lang="es-ES" sz="2400" dirty="0" smtClean="0">
                <a:latin typeface="+mj-lt"/>
              </a:rPr>
              <a:t> </a:t>
            </a:r>
            <a:r>
              <a:rPr lang="es-ES" sz="2400" dirty="0" err="1" smtClean="0">
                <a:latin typeface="+mj-lt"/>
              </a:rPr>
              <a:t>изоформе</a:t>
            </a:r>
            <a:r>
              <a:rPr lang="sr-Cyrl-CS" sz="2400" dirty="0" smtClean="0">
                <a:latin typeface="+mj-lt"/>
              </a:rPr>
              <a:t>:</a:t>
            </a:r>
          </a:p>
          <a:p>
            <a:pPr lvl="1" eaLnBrk="1" hangingPunct="1">
              <a:buClr>
                <a:srgbClr val="FF0066"/>
              </a:buClr>
              <a:buSzPct val="85000"/>
              <a:buNone/>
            </a:pPr>
            <a:r>
              <a:rPr lang="en-US" sz="2400" dirty="0" smtClean="0">
                <a:solidFill>
                  <a:srgbClr val="0000FF"/>
                </a:solidFill>
                <a:latin typeface="+mj-lt"/>
              </a:rPr>
              <a:t> </a:t>
            </a:r>
            <a:endParaRPr lang="sr-Cyrl-RS" sz="2400" dirty="0" smtClean="0">
              <a:solidFill>
                <a:srgbClr val="0000FF"/>
              </a:solidFill>
              <a:latin typeface="+mj-lt"/>
            </a:endParaRPr>
          </a:p>
          <a:p>
            <a:pPr lvl="1">
              <a:buClr>
                <a:srgbClr val="FF0066"/>
              </a:buClr>
              <a:buSzPct val="85000"/>
              <a:buNone/>
            </a:pPr>
            <a:r>
              <a:rPr lang="en-US" sz="2300" b="1" dirty="0" smtClean="0">
                <a:solidFill>
                  <a:srgbClr val="0000FF"/>
                </a:solidFill>
                <a:latin typeface="+mj-lt"/>
              </a:rPr>
              <a:t>COX-1</a:t>
            </a:r>
            <a:r>
              <a:rPr lang="en-US" sz="23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RS" sz="23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RS" sz="2300" dirty="0" smtClean="0">
                <a:latin typeface="+mj-lt"/>
              </a:rPr>
              <a:t>је</a:t>
            </a:r>
            <a:r>
              <a:rPr lang="en-US" sz="2300" dirty="0" smtClean="0">
                <a:latin typeface="+mj-lt"/>
              </a:rPr>
              <a:t> </a:t>
            </a:r>
            <a:r>
              <a:rPr lang="en-US" sz="2300" dirty="0" err="1" smtClean="0">
                <a:latin typeface="+mj-lt"/>
              </a:rPr>
              <a:t>конститутивн</a:t>
            </a:r>
            <a:r>
              <a:rPr lang="sr-Cyrl-CS" sz="2300" dirty="0" smtClean="0">
                <a:latin typeface="+mj-lt"/>
              </a:rPr>
              <a:t>а</a:t>
            </a:r>
            <a:r>
              <a:rPr lang="en-US" sz="2300" dirty="0" smtClean="0">
                <a:latin typeface="+mj-lt"/>
              </a:rPr>
              <a:t> </a:t>
            </a:r>
            <a:r>
              <a:rPr lang="en-US" sz="2300" dirty="0" err="1" smtClean="0">
                <a:latin typeface="+mj-lt"/>
              </a:rPr>
              <a:t>изоформ</a:t>
            </a:r>
            <a:r>
              <a:rPr lang="sr-Cyrl-CS" sz="2300" dirty="0" smtClean="0">
                <a:latin typeface="+mj-lt"/>
              </a:rPr>
              <a:t>а,</a:t>
            </a:r>
            <a:r>
              <a:rPr lang="en-US" sz="2300" dirty="0" smtClean="0">
                <a:latin typeface="+mj-lt"/>
              </a:rPr>
              <a:t> </a:t>
            </a:r>
            <a:r>
              <a:rPr lang="ru-RU" sz="2300" dirty="0" smtClean="0">
                <a:latin typeface="+mj-lt"/>
              </a:rPr>
              <a:t>присутна у многим ткивима, и конвертује арахидонску киселину у класе простагландина који у метаболизму стимулишу физиолошке функције – </a:t>
            </a:r>
            <a:r>
              <a:rPr lang="sr-Cyrl-CS" sz="2300" b="1" dirty="0" smtClean="0">
                <a:solidFill>
                  <a:srgbClr val="0000FF"/>
                </a:solidFill>
                <a:latin typeface="+mj-lt"/>
              </a:rPr>
              <a:t>неселективно дејство – нежељени ефекти</a:t>
            </a:r>
          </a:p>
          <a:p>
            <a:pPr lvl="1">
              <a:buClr>
                <a:srgbClr val="FF0066"/>
              </a:buClr>
              <a:buSzPct val="85000"/>
              <a:buNone/>
            </a:pPr>
            <a:endParaRPr lang="ru-RU" sz="2300" b="1" dirty="0" smtClean="0">
              <a:solidFill>
                <a:srgbClr val="0000FF"/>
              </a:solidFill>
              <a:latin typeface="+mj-lt"/>
            </a:endParaRPr>
          </a:p>
          <a:p>
            <a:pPr lvl="1" eaLnBrk="1" hangingPunct="1">
              <a:buClr>
                <a:srgbClr val="FF0066"/>
              </a:buClr>
              <a:buSzPct val="85000"/>
              <a:buNone/>
            </a:pPr>
            <a:r>
              <a:rPr lang="ru-RU" sz="2300" b="1" dirty="0" smtClean="0">
                <a:solidFill>
                  <a:srgbClr val="0000FF"/>
                </a:solidFill>
                <a:latin typeface="+mj-lt"/>
              </a:rPr>
              <a:t>COX-2</a:t>
            </a:r>
            <a:r>
              <a:rPr lang="ru-RU" sz="23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ru-RU" sz="2300" dirty="0" smtClean="0">
                <a:latin typeface="+mj-lt"/>
              </a:rPr>
              <a:t> је индуцибилна изоформа, настаје у запаљењским стањима, а индукују је медијатори инфламације </a:t>
            </a:r>
            <a:r>
              <a:rPr lang="ru-RU" sz="2300" b="1" dirty="0" smtClean="0">
                <a:solidFill>
                  <a:srgbClr val="0000FF"/>
                </a:solidFill>
                <a:latin typeface="+mj-lt"/>
              </a:rPr>
              <a:t>– антиинфламацијско дејство </a:t>
            </a:r>
            <a:endParaRPr lang="en-US" sz="2300" b="1" dirty="0" smtClean="0">
              <a:solidFill>
                <a:srgbClr val="0000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6172200"/>
          </a:xfrm>
        </p:spPr>
        <p:txBody>
          <a:bodyPr>
            <a:normAutofit fontScale="85000" lnSpcReduction="10000"/>
          </a:bodyPr>
          <a:lstStyle/>
          <a:p>
            <a:pPr algn="r">
              <a:lnSpc>
                <a:spcPct val="110000"/>
              </a:lnSpc>
              <a:buNone/>
            </a:pPr>
            <a:r>
              <a:rPr lang="sr-Cyrl-CS" sz="3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Интравенски имуноглобулини су </a:t>
            </a:r>
            <a:r>
              <a:rPr lang="sr-Cyrl-CS" sz="3000" b="1" dirty="0" smtClean="0">
                <a:solidFill>
                  <a:srgbClr val="C00000"/>
                </a:solidFill>
                <a:latin typeface="+mj-lt"/>
              </a:rPr>
              <a:t>пуловани </a:t>
            </a:r>
            <a:r>
              <a:rPr lang="en-US" sz="3000" b="1" dirty="0" err="1" smtClean="0">
                <a:solidFill>
                  <a:srgbClr val="C00000"/>
                </a:solidFill>
                <a:latin typeface="+mj-lt"/>
              </a:rPr>
              <a:t>IgG</a:t>
            </a:r>
            <a:r>
              <a:rPr lang="en-US" sz="3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sr-Cyrl-C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преузети из </a:t>
            </a:r>
            <a:r>
              <a:rPr lang="sr-Cyrl-CS" sz="3000" b="1" dirty="0" smtClean="0">
                <a:solidFill>
                  <a:srgbClr val="C00000"/>
                </a:solidFill>
                <a:latin typeface="+mj-lt"/>
              </a:rPr>
              <a:t>плазме преко 1000 донора.</a:t>
            </a:r>
          </a:p>
          <a:p>
            <a:pPr algn="r">
              <a:lnSpc>
                <a:spcPct val="110000"/>
              </a:lnSpc>
              <a:buNone/>
            </a:pPr>
            <a:r>
              <a:rPr lang="sr-Cyrl-CS" sz="3000" b="1" i="1" dirty="0" smtClean="0">
                <a:latin typeface="+mj-lt"/>
              </a:rPr>
              <a:t>У траговима могу бити присутни и </a:t>
            </a:r>
            <a:r>
              <a:rPr lang="en-US" sz="3000" b="1" i="1" dirty="0" err="1" smtClean="0">
                <a:solidFill>
                  <a:srgbClr val="0000FF"/>
                </a:solidFill>
                <a:latin typeface="+mj-lt"/>
              </a:rPr>
              <a:t>Ig</a:t>
            </a:r>
            <a:r>
              <a:rPr lang="sr-Cyrl-CS" sz="3000" b="1" i="1" dirty="0" smtClean="0">
                <a:solidFill>
                  <a:srgbClr val="0000FF"/>
                </a:solidFill>
                <a:latin typeface="+mj-lt"/>
              </a:rPr>
              <a:t>М</a:t>
            </a:r>
            <a:r>
              <a:rPr lang="sr-Cyrl-CS" sz="3000" b="1" i="1" dirty="0" smtClean="0">
                <a:latin typeface="+mj-lt"/>
              </a:rPr>
              <a:t> и </a:t>
            </a:r>
            <a:r>
              <a:rPr lang="en-US" sz="3000" b="1" i="1" dirty="0" err="1" smtClean="0">
                <a:solidFill>
                  <a:srgbClr val="0000FF"/>
                </a:solidFill>
                <a:latin typeface="+mj-lt"/>
              </a:rPr>
              <a:t>Ig</a:t>
            </a:r>
            <a:r>
              <a:rPr lang="sr-Cyrl-CS" sz="3000" b="1" i="1" dirty="0" smtClean="0">
                <a:solidFill>
                  <a:srgbClr val="0000FF"/>
                </a:solidFill>
                <a:latin typeface="+mj-lt"/>
              </a:rPr>
              <a:t>А</a:t>
            </a:r>
            <a:r>
              <a:rPr lang="sr-Cyrl-CS" sz="3000" b="1" i="1" dirty="0" smtClean="0">
                <a:latin typeface="+mj-lt"/>
              </a:rPr>
              <a:t>.</a:t>
            </a:r>
          </a:p>
          <a:p>
            <a:pPr algn="ctr">
              <a:lnSpc>
                <a:spcPct val="150000"/>
              </a:lnSpc>
              <a:buNone/>
            </a:pPr>
            <a:endParaRPr lang="ru-RU" sz="36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sr-Cyrl-CS" sz="2800" b="1" dirty="0" smtClean="0">
                <a:latin typeface="+mj-lt"/>
              </a:rPr>
              <a:t>Препарати имуноглобулина могу бити добијени од:</a:t>
            </a:r>
          </a:p>
          <a:p>
            <a:pPr>
              <a:lnSpc>
                <a:spcPct val="150000"/>
              </a:lnSpc>
            </a:pPr>
            <a:r>
              <a:rPr lang="sr-Cyrl-CS" sz="2800" dirty="0" smtClean="0">
                <a:latin typeface="+mj-lt"/>
              </a:rPr>
              <a:t> здравих људи као „пул“ већег броја давалаца (</a:t>
            </a:r>
            <a:r>
              <a:rPr lang="sr-Cyrl-CS" sz="2800" b="1" dirty="0" smtClean="0">
                <a:solidFill>
                  <a:srgbClr val="FF0000"/>
                </a:solidFill>
                <a:latin typeface="+mj-lt"/>
              </a:rPr>
              <a:t>интравенски имуноглобулини</a:t>
            </a:r>
            <a:r>
              <a:rPr lang="sr-Cyrl-CS" sz="2800" dirty="0" smtClean="0">
                <a:latin typeface="+mj-lt"/>
              </a:rPr>
              <a:t>) или </a:t>
            </a:r>
          </a:p>
          <a:p>
            <a:pPr>
              <a:lnSpc>
                <a:spcPct val="150000"/>
              </a:lnSpc>
            </a:pPr>
            <a:r>
              <a:rPr lang="sr-Cyrl-CS" sz="2800" dirty="0" smtClean="0">
                <a:latin typeface="+mj-lt"/>
              </a:rPr>
              <a:t>од давалаца који имају висок титар релевантних антитела у серуму (</a:t>
            </a:r>
            <a:r>
              <a:rPr lang="sr-Cyrl-CS" sz="2800" b="1" dirty="0" smtClean="0">
                <a:solidFill>
                  <a:srgbClr val="FF0000"/>
                </a:solidFill>
                <a:latin typeface="+mj-lt"/>
              </a:rPr>
              <a:t>хиперимуни гамаглобулини</a:t>
            </a:r>
            <a:r>
              <a:rPr lang="sr-Cyrl-CS" sz="2800" dirty="0" smtClean="0">
                <a:latin typeface="+mj-lt"/>
              </a:rPr>
              <a:t>) који се могу давати у профилакси специфичних инфекција</a:t>
            </a:r>
            <a:endParaRPr lang="en-US" sz="2800" dirty="0" smtClean="0">
              <a:latin typeface="+mj-lt"/>
            </a:endParaRPr>
          </a:p>
          <a:p>
            <a:pPr algn="ctr">
              <a:lnSpc>
                <a:spcPct val="150000"/>
              </a:lnSpc>
              <a:buNone/>
            </a:pPr>
            <a:endParaRPr lang="ru-RU" sz="3600" dirty="0" smtClean="0">
              <a:latin typeface="+mj-lt"/>
            </a:endParaRPr>
          </a:p>
          <a:p>
            <a:pPr algn="ctr">
              <a:lnSpc>
                <a:spcPct val="150000"/>
              </a:lnSpc>
              <a:buNone/>
            </a:pPr>
            <a:endParaRPr lang="ru-RU" sz="3600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  <a:t>Интравенски имуноглобулини </a:t>
            </a:r>
            <a:r>
              <a:rPr lang="sr-Cyrl-RS" sz="3600" b="1" dirty="0" smtClean="0">
                <a:solidFill>
                  <a:srgbClr val="C00000"/>
                </a:solidFill>
              </a:rPr>
              <a:t/>
            </a:r>
            <a:br>
              <a:rPr lang="sr-Cyrl-RS" sz="3600" b="1" dirty="0" smtClean="0">
                <a:solidFill>
                  <a:srgbClr val="C00000"/>
                </a:solidFill>
              </a:rPr>
            </a:br>
            <a:r>
              <a:rPr lang="sr-Cyrl-CS" sz="3600" b="1" dirty="0" smtClean="0">
                <a:solidFill>
                  <a:srgbClr val="C00000"/>
                </a:solidFill>
              </a:rPr>
              <a:t>- Механизам дејства-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752600"/>
            <a:ext cx="4724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Интравенски имуноглобулини користе се као супституциона терапија код оболелих од примарне имунодефицијенције.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Модулишу функције бројних ћелија како урођене тако и стечене имуности  и на тај начин индукују </a:t>
            </a:r>
            <a:r>
              <a:rPr lang="ru-RU" b="1" dirty="0" smtClean="0"/>
              <a:t>неспецифичну имуномодулацију. </a:t>
            </a:r>
            <a:r>
              <a:rPr lang="ru-RU" dirty="0" smtClean="0"/>
              <a:t>Због тога могу да се користе и</a:t>
            </a:r>
            <a:r>
              <a:rPr lang="ru-RU" b="1" dirty="0" smtClean="0"/>
              <a:t> </a:t>
            </a:r>
            <a:r>
              <a:rPr lang="ru-RU" dirty="0" smtClean="0"/>
              <a:t>у лечењу аутоимунских болести и системских инфламацијских болести</a:t>
            </a:r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Све своје ефекторске функције IVIG остварују помоћу </a:t>
            </a:r>
            <a:r>
              <a:rPr lang="en-US" b="1" dirty="0" err="1" smtClean="0"/>
              <a:t>Fab</a:t>
            </a:r>
            <a:r>
              <a:rPr lang="ru-RU" b="1" dirty="0" smtClean="0"/>
              <a:t> </a:t>
            </a:r>
            <a:r>
              <a:rPr lang="ru-RU" dirty="0" smtClean="0"/>
              <a:t>и</a:t>
            </a:r>
            <a:r>
              <a:rPr lang="sr-Cyrl-CS" dirty="0" smtClean="0"/>
              <a:t> </a:t>
            </a:r>
            <a:r>
              <a:rPr lang="ru-RU" b="1" dirty="0" smtClean="0"/>
              <a:t>Fc </a:t>
            </a:r>
            <a:r>
              <a:rPr lang="ru-RU" dirty="0" smtClean="0"/>
              <a:t>региона.</a:t>
            </a:r>
            <a:endParaRPr lang="en-US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727392"/>
            <a:ext cx="3900956" cy="4546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sr-Cyrl-CS" sz="3200" b="1" dirty="0" smtClean="0">
                <a:solidFill>
                  <a:schemeClr val="tx2">
                    <a:lumMod val="50000"/>
                  </a:schemeClr>
                </a:solidFill>
              </a:rPr>
              <a:t>Интравенски имуноглобулини </a:t>
            </a:r>
            <a:r>
              <a:rPr lang="sr-Cyrl-RS" sz="3600" b="1" dirty="0" smtClean="0">
                <a:solidFill>
                  <a:srgbClr val="C00000"/>
                </a:solidFill>
              </a:rPr>
              <a:t/>
            </a:r>
            <a:br>
              <a:rPr lang="sr-Cyrl-RS" sz="3600" b="1" dirty="0" smtClean="0">
                <a:solidFill>
                  <a:srgbClr val="C00000"/>
                </a:solidFill>
              </a:rPr>
            </a:br>
            <a:r>
              <a:rPr lang="sr-Cyrl-CS" sz="3600" b="1" dirty="0" smtClean="0">
                <a:solidFill>
                  <a:srgbClr val="C00000"/>
                </a:solidFill>
              </a:rPr>
              <a:t>- Механизам дејства-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92500"/>
          </a:bodyPr>
          <a:lstStyle/>
          <a:p>
            <a:pPr marL="609600" indent="-609600" eaLnBrk="1" hangingPunct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400" dirty="0" smtClean="0">
                <a:latin typeface="+mj-lt"/>
              </a:rPr>
              <a:t>Преко</a:t>
            </a:r>
            <a:r>
              <a:rPr lang="sr-Cyrl-CS" sz="2400" b="1" dirty="0" smtClean="0">
                <a:latin typeface="+mj-lt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</a:rPr>
              <a:t>Fab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CS" sz="2400" b="1" dirty="0" smtClean="0">
                <a:solidFill>
                  <a:srgbClr val="0000FF"/>
                </a:solidFill>
                <a:latin typeface="+mj-lt"/>
              </a:rPr>
              <a:t>фрагмента</a:t>
            </a:r>
            <a:r>
              <a:rPr lang="sr-Cyrl-CS" sz="2400" b="1" dirty="0" smtClean="0">
                <a:latin typeface="+mj-lt"/>
              </a:rPr>
              <a:t>-</a:t>
            </a:r>
            <a:r>
              <a:rPr lang="sr-Cyrl-CS" sz="2400" b="1" dirty="0" smtClean="0">
                <a:solidFill>
                  <a:srgbClr val="C00000"/>
                </a:solidFill>
                <a:latin typeface="+mj-lt"/>
              </a:rPr>
              <a:t>неутрализација</a:t>
            </a:r>
          </a:p>
          <a:p>
            <a:pPr marL="609600" indent="-609600" eaLnBrk="1" hangingPunct="1">
              <a:buClr>
                <a:srgbClr val="C00000"/>
              </a:buClr>
              <a:buFont typeface="Wingdings" pitchFamily="2" charset="2"/>
              <a:buChar char="ü"/>
            </a:pPr>
            <a:endParaRPr lang="sr-Cyrl-CS" sz="1400" b="1" dirty="0" smtClean="0">
              <a:solidFill>
                <a:srgbClr val="C00000"/>
              </a:solidFill>
              <a:latin typeface="+mj-lt"/>
            </a:endParaRPr>
          </a:p>
          <a:p>
            <a:pPr marL="1139825" indent="-390525" eaLnBrk="1" hangingPunct="1">
              <a:buFontTx/>
              <a:buAutoNum type="arabicPeriod"/>
            </a:pPr>
            <a:r>
              <a:rPr lang="sr-Cyrl-CS" sz="2400" dirty="0" smtClean="0">
                <a:latin typeface="+mj-lt"/>
              </a:rPr>
              <a:t>неутралишу микроорганизме и токсине</a:t>
            </a:r>
          </a:p>
          <a:p>
            <a:pPr marL="1139825" indent="-390525" eaLnBrk="1" hangingPunct="1">
              <a:buFontTx/>
              <a:buAutoNum type="arabicPeriod"/>
            </a:pPr>
            <a:r>
              <a:rPr lang="sr-Cyrl-CS" sz="2400" dirty="0" smtClean="0">
                <a:latin typeface="+mj-lt"/>
              </a:rPr>
              <a:t>неутралишу С3а и С5а анафилотоксине </a:t>
            </a:r>
          </a:p>
          <a:p>
            <a:pPr marL="609600" indent="-609600" eaLnBrk="1" hangingPunct="1">
              <a:buFontTx/>
              <a:buNone/>
            </a:pPr>
            <a:endParaRPr lang="sr-Cyrl-CS" sz="2400" dirty="0" smtClean="0">
              <a:latin typeface="+mj-lt"/>
            </a:endParaRPr>
          </a:p>
          <a:p>
            <a:pPr marL="609600" indent="-609600" eaLnBrk="1" hangingPunct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400" dirty="0" smtClean="0">
                <a:latin typeface="+mj-lt"/>
              </a:rPr>
              <a:t>Преко 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</a:rPr>
              <a:t>F</a:t>
            </a:r>
            <a:r>
              <a:rPr lang="sr-Cyrl-CS" sz="2400" b="1" dirty="0" smtClean="0">
                <a:solidFill>
                  <a:srgbClr val="0000FF"/>
                </a:solidFill>
                <a:latin typeface="+mj-lt"/>
              </a:rPr>
              <a:t>с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CS" sz="2400" b="1" dirty="0" smtClean="0">
                <a:solidFill>
                  <a:srgbClr val="0000FF"/>
                </a:solidFill>
                <a:latin typeface="+mj-lt"/>
              </a:rPr>
              <a:t>фрагмента- </a:t>
            </a:r>
            <a:r>
              <a:rPr lang="sr-Cyrl-CS" sz="2400" b="1" dirty="0" smtClean="0">
                <a:solidFill>
                  <a:srgbClr val="C00000"/>
                </a:solidFill>
                <a:latin typeface="+mj-lt"/>
              </a:rPr>
              <a:t>антиинфлама</a:t>
            </a:r>
            <a:r>
              <a:rPr lang="sr-Cyrl-RS" sz="2400" b="1" dirty="0" smtClean="0">
                <a:solidFill>
                  <a:srgbClr val="C00000"/>
                </a:solidFill>
                <a:latin typeface="+mj-lt"/>
              </a:rPr>
              <a:t>цијско</a:t>
            </a:r>
            <a:r>
              <a:rPr lang="sr-Cyrl-CS" sz="2400" b="1" dirty="0" smtClean="0">
                <a:solidFill>
                  <a:srgbClr val="C00000"/>
                </a:solidFill>
                <a:latin typeface="+mj-lt"/>
              </a:rPr>
              <a:t> дејство</a:t>
            </a:r>
            <a:r>
              <a:rPr lang="sr-Cyrl-CS" sz="2400" dirty="0" smtClean="0">
                <a:solidFill>
                  <a:srgbClr val="C00000"/>
                </a:solidFill>
                <a:latin typeface="+mj-lt"/>
              </a:rPr>
              <a:t> </a:t>
            </a:r>
            <a:endParaRPr lang="sr-Cyrl-CS" sz="1500" dirty="0" smtClean="0">
              <a:solidFill>
                <a:srgbClr val="C00000"/>
              </a:solidFill>
              <a:latin typeface="+mj-lt"/>
            </a:endParaRPr>
          </a:p>
          <a:p>
            <a:pPr marL="688975" indent="0" eaLnBrk="1" hangingPunct="1">
              <a:buFontTx/>
              <a:buNone/>
              <a:tabLst>
                <a:tab pos="1079500" algn="l"/>
                <a:tab pos="1139825" algn="l"/>
              </a:tabLst>
            </a:pPr>
            <a:r>
              <a:rPr lang="sr-Cyrl-CS" sz="2400" dirty="0" smtClean="0">
                <a:latin typeface="+mj-lt"/>
              </a:rPr>
              <a:t>3. модулишу сазревање и функцију В лимфоцита</a:t>
            </a:r>
          </a:p>
          <a:p>
            <a:pPr marL="688975" indent="0" eaLnBrk="1" hangingPunct="1">
              <a:buFontTx/>
              <a:buNone/>
              <a:tabLst>
                <a:tab pos="1079500" algn="l"/>
                <a:tab pos="1139825" algn="l"/>
              </a:tabLst>
            </a:pPr>
            <a:r>
              <a:rPr lang="sr-Cyrl-CS" sz="2400" dirty="0" smtClean="0">
                <a:latin typeface="+mj-lt"/>
              </a:rPr>
              <a:t>4. компетитивно инхибирају везивање антитела за </a:t>
            </a:r>
            <a:r>
              <a:rPr lang="en-US" sz="2400" dirty="0" err="1" smtClean="0">
                <a:latin typeface="+mj-lt"/>
              </a:rPr>
              <a:t>FcRn</a:t>
            </a:r>
            <a:endParaRPr lang="sr-Cyrl-CS" sz="2400" dirty="0" smtClean="0">
              <a:latin typeface="+mj-lt"/>
            </a:endParaRPr>
          </a:p>
          <a:p>
            <a:pPr marL="974725" indent="-285750" eaLnBrk="1" hangingPunct="1">
              <a:buFontTx/>
              <a:buNone/>
              <a:tabLst>
                <a:tab pos="1079500" algn="l"/>
                <a:tab pos="1139825" algn="l"/>
              </a:tabLst>
            </a:pPr>
            <a:r>
              <a:rPr lang="sr-Cyrl-CS" sz="2400" dirty="0" smtClean="0">
                <a:latin typeface="+mj-lt"/>
              </a:rPr>
              <a:t>5. инхибирају таложење </a:t>
            </a:r>
            <a:r>
              <a:rPr lang="en-US" sz="2400" dirty="0" smtClean="0">
                <a:latin typeface="+mj-lt"/>
              </a:rPr>
              <a:t>C3b </a:t>
            </a:r>
            <a:r>
              <a:rPr lang="sr-Cyrl-CS" sz="2400" dirty="0" smtClean="0">
                <a:latin typeface="+mj-lt"/>
              </a:rPr>
              <a:t>и</a:t>
            </a:r>
            <a:r>
              <a:rPr lang="en-US" sz="2400" dirty="0" smtClean="0">
                <a:latin typeface="+mj-lt"/>
              </a:rPr>
              <a:t> C4b </a:t>
            </a:r>
            <a:r>
              <a:rPr lang="sr-Cyrl-CS" sz="2400" dirty="0" smtClean="0">
                <a:latin typeface="+mj-lt"/>
              </a:rPr>
              <a:t>компоненте комплемента </a:t>
            </a:r>
          </a:p>
          <a:p>
            <a:pPr marL="688975" indent="0" eaLnBrk="1" hangingPunct="1">
              <a:buFontTx/>
              <a:buAutoNum type="arabicPeriod" startAt="6"/>
              <a:tabLst>
                <a:tab pos="1079500" algn="l"/>
                <a:tab pos="1139825" algn="l"/>
              </a:tabLst>
            </a:pPr>
            <a:r>
              <a:rPr lang="sr-Cyrl-CS" sz="2400" dirty="0" smtClean="0">
                <a:latin typeface="+mj-lt"/>
              </a:rPr>
              <a:t> инхибирају активацију макрофага</a:t>
            </a:r>
          </a:p>
          <a:p>
            <a:pPr marL="688975" indent="0">
              <a:buFontTx/>
              <a:buAutoNum type="arabicPeriod" startAt="6"/>
              <a:tabLst>
                <a:tab pos="1079500" algn="l"/>
                <a:tab pos="1139825" algn="l"/>
              </a:tabLst>
            </a:pPr>
            <a:r>
              <a:rPr lang="sr-Cyrl-CS" sz="2400" dirty="0" smtClean="0">
                <a:latin typeface="+mj-lt"/>
              </a:rPr>
              <a:t> активирају регулаторне Т лимфоците</a:t>
            </a:r>
            <a:r>
              <a:rPr lang="en-US" sz="2400" dirty="0" smtClean="0">
                <a:latin typeface="+mj-lt"/>
              </a:rPr>
              <a:t/>
            </a:r>
            <a:br>
              <a:rPr lang="en-US" sz="2400" dirty="0" smtClean="0">
                <a:latin typeface="+mj-lt"/>
              </a:rPr>
            </a:br>
            <a:endParaRPr lang="sr-Cyrl-CS" sz="2400" dirty="0" smtClean="0">
              <a:latin typeface="+mj-lt"/>
            </a:endParaRPr>
          </a:p>
          <a:p>
            <a:pPr marL="688975" indent="0" eaLnBrk="1" hangingPunct="1">
              <a:buFontTx/>
              <a:buAutoNum type="arabicPeriod" startAt="6"/>
              <a:tabLst>
                <a:tab pos="1079500" algn="l"/>
                <a:tab pos="1139825" algn="l"/>
              </a:tabLst>
            </a:pPr>
            <a:endParaRPr lang="sr-Cyrl-CS" sz="2400" dirty="0" smtClean="0">
              <a:latin typeface="+mj-lt"/>
            </a:endParaRPr>
          </a:p>
          <a:p>
            <a:pPr marL="688975" indent="0" eaLnBrk="1" hangingPunct="1">
              <a:buFontTx/>
              <a:buAutoNum type="arabicPeriod" startAt="6"/>
              <a:tabLst>
                <a:tab pos="1079500" algn="l"/>
                <a:tab pos="1139825" algn="l"/>
              </a:tabLst>
            </a:pPr>
            <a:endParaRPr lang="sr-Cyrl-CS" sz="2400" dirty="0" smtClean="0">
              <a:latin typeface="+mj-lt"/>
            </a:endParaRPr>
          </a:p>
          <a:p>
            <a:pPr marL="609600" indent="-609600" eaLnBrk="1" hangingPunct="1">
              <a:buFontTx/>
              <a:buNone/>
            </a:pPr>
            <a:endParaRPr lang="sr-Cyrl-CS" dirty="0" smtClean="0">
              <a:latin typeface="+mj-lt"/>
            </a:endParaRPr>
          </a:p>
          <a:p>
            <a:pPr marL="609600" indent="-609600" eaLnBrk="1" hangingPunct="1">
              <a:buFontTx/>
              <a:buNone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2700" b="1" dirty="0" smtClean="0">
                <a:solidFill>
                  <a:schemeClr val="tx2">
                    <a:lumMod val="50000"/>
                  </a:schemeClr>
                </a:solidFill>
              </a:rPr>
              <a:t>Механизам дејства</a:t>
            </a:r>
            <a:r>
              <a:rPr lang="sr-Cyrl-CS" sz="3200" dirty="0" smtClean="0"/>
              <a:t/>
            </a:r>
            <a:br>
              <a:rPr lang="sr-Cyrl-CS" sz="3200" dirty="0" smtClean="0"/>
            </a:br>
            <a:r>
              <a:rPr lang="sr-Cyrl-CS" sz="3200" dirty="0" smtClean="0">
                <a:solidFill>
                  <a:srgbClr val="C00000"/>
                </a:solidFill>
              </a:rPr>
              <a:t>1.</a:t>
            </a:r>
            <a:r>
              <a:rPr lang="sr-Cyrl-CS" sz="3200" dirty="0" smtClean="0"/>
              <a:t> </a:t>
            </a:r>
            <a:r>
              <a:rPr lang="en-US" sz="2900" b="1" dirty="0" err="1" smtClean="0">
                <a:solidFill>
                  <a:srgbClr val="C00000"/>
                </a:solidFill>
              </a:rPr>
              <a:t>Неутрализација</a:t>
            </a:r>
            <a:r>
              <a:rPr lang="en-US" sz="2900" b="1" dirty="0" smtClean="0">
                <a:solidFill>
                  <a:srgbClr val="C00000"/>
                </a:solidFill>
              </a:rPr>
              <a:t> </a:t>
            </a:r>
            <a:r>
              <a:rPr lang="en-US" sz="2900" b="1" dirty="0" err="1" smtClean="0">
                <a:solidFill>
                  <a:srgbClr val="C00000"/>
                </a:solidFill>
              </a:rPr>
              <a:t>микроорганизама</a:t>
            </a:r>
            <a:r>
              <a:rPr lang="en-US" sz="2900" b="1" dirty="0" smtClean="0">
                <a:solidFill>
                  <a:srgbClr val="C00000"/>
                </a:solidFill>
              </a:rPr>
              <a:t> и </a:t>
            </a:r>
            <a:r>
              <a:rPr lang="en-US" sz="2900" b="1" dirty="0" err="1" smtClean="0">
                <a:solidFill>
                  <a:srgbClr val="C00000"/>
                </a:solidFill>
              </a:rPr>
              <a:t>токсина</a:t>
            </a:r>
            <a:endParaRPr lang="en-US" sz="2900" b="1" dirty="0" smtClean="0">
              <a:solidFill>
                <a:srgbClr val="C0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066800"/>
            <a:ext cx="8153400" cy="16002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000" dirty="0" smtClean="0">
                <a:latin typeface="+mj-lt"/>
              </a:rPr>
              <a:t>За неутрализацију је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одговоран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</a:rPr>
              <a:t>Fab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регион</a:t>
            </a:r>
          </a:p>
          <a:p>
            <a:pPr eaLnBrk="1" hangingPunct="1"/>
            <a:r>
              <a:rPr lang="sr-Cyrl-CS" sz="2000" dirty="0" smtClean="0">
                <a:latin typeface="+mj-lt"/>
              </a:rPr>
              <a:t>Користе се у </a:t>
            </a:r>
            <a:r>
              <a:rPr lang="sr-Cyrl-CS" sz="2000" b="1" dirty="0" smtClean="0">
                <a:solidFill>
                  <a:srgbClr val="0000FF"/>
                </a:solidFill>
                <a:latin typeface="+mj-lt"/>
              </a:rPr>
              <a:t>лечењу имунодефицијенција</a:t>
            </a:r>
          </a:p>
          <a:p>
            <a:pPr eaLnBrk="1" hangingPunct="1"/>
            <a:endParaRPr lang="sr-Cyrl-CS" sz="2000" dirty="0" smtClean="0">
              <a:latin typeface="+mj-lt"/>
            </a:endParaRPr>
          </a:p>
          <a:p>
            <a:pPr eaLnBrk="1" hangingPunct="1"/>
            <a:endParaRPr lang="en-US" sz="2000" dirty="0" smtClean="0">
              <a:latin typeface="+mj-lt"/>
            </a:endParaRPr>
          </a:p>
        </p:txBody>
      </p:sp>
      <p:pic>
        <p:nvPicPr>
          <p:cNvPr id="5" name="Picture 4" descr="AntiviralAntibodyActivityBeyondNeutralization"/>
          <p:cNvPicPr/>
          <p:nvPr/>
        </p:nvPicPr>
        <p:blipFill>
          <a:blip r:embed="rId2" cstate="print"/>
          <a:srcRect t="1899" r="1589" b="5063"/>
          <a:stretch>
            <a:fillRect/>
          </a:stretch>
        </p:blipFill>
        <p:spPr bwMode="auto">
          <a:xfrm>
            <a:off x="381000" y="2057399"/>
            <a:ext cx="815340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  <a:t>Механизам дејства</a:t>
            </a:r>
            <a:br>
              <a:rPr lang="sr-Cyrl-CS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sr-Cyrl-CS" sz="3100" b="1" dirty="0" smtClean="0">
                <a:solidFill>
                  <a:srgbClr val="C00000"/>
                </a:solidFill>
              </a:rPr>
              <a:t>2. </a:t>
            </a:r>
            <a:r>
              <a:rPr lang="ru-RU" sz="3100" b="1" dirty="0" smtClean="0">
                <a:solidFill>
                  <a:srgbClr val="C00000"/>
                </a:solidFill>
              </a:rPr>
              <a:t>Неутрализација С3а и С5а анафилотоксина </a:t>
            </a:r>
            <a:endParaRPr lang="en-US" sz="3100" b="1" dirty="0" smtClean="0">
              <a:solidFill>
                <a:srgbClr val="C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4648200" cy="54102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sr-Cyrl-CS" sz="2200" dirty="0" smtClean="0">
                <a:latin typeface="+mj-lt"/>
              </a:rPr>
              <a:t>Експериментално је показано да примена </a:t>
            </a:r>
            <a:r>
              <a:rPr lang="en-US" sz="2200" dirty="0" smtClean="0">
                <a:latin typeface="+mj-lt"/>
              </a:rPr>
              <a:t>IVIG</a:t>
            </a:r>
            <a:r>
              <a:rPr lang="sr-Cyrl-CS" sz="2200" dirty="0" smtClean="0">
                <a:latin typeface="+mj-lt"/>
              </a:rPr>
              <a:t> може да неутралише анафилатоксине </a:t>
            </a:r>
            <a:r>
              <a:rPr lang="ru-RU" sz="2200" dirty="0" smtClean="0">
                <a:latin typeface="+mj-lt"/>
              </a:rPr>
              <a:t>С3а и С5а</a:t>
            </a:r>
          </a:p>
          <a:p>
            <a:pPr eaLnBrk="1" hangingPunct="1">
              <a:buFontTx/>
              <a:buNone/>
            </a:pPr>
            <a:endParaRPr lang="ru-RU" sz="2200" dirty="0" smtClean="0">
              <a:latin typeface="+mj-lt"/>
            </a:endParaRPr>
          </a:p>
          <a:p>
            <a:pPr eaLnBrk="1" hangingPunct="1"/>
            <a:r>
              <a:rPr lang="sr-Cyrl-CS" sz="2200" dirty="0" smtClean="0">
                <a:latin typeface="+mj-lt"/>
              </a:rPr>
              <a:t>Механизам дејства </a:t>
            </a:r>
            <a:r>
              <a:rPr lang="en-US" sz="2200" dirty="0" smtClean="0">
                <a:latin typeface="+mj-lt"/>
              </a:rPr>
              <a:t>IVIG</a:t>
            </a:r>
            <a:r>
              <a:rPr lang="sr-Cyrl-CS" sz="2200" dirty="0" smtClean="0">
                <a:latin typeface="+mj-lt"/>
              </a:rPr>
              <a:t>  остварују </a:t>
            </a:r>
            <a:r>
              <a:rPr lang="sr-Cyrl-CS" sz="2200" b="1" dirty="0" smtClean="0">
                <a:solidFill>
                  <a:srgbClr val="0000FF"/>
                </a:solidFill>
                <a:latin typeface="+mj-lt"/>
              </a:rPr>
              <a:t>посредством </a:t>
            </a:r>
            <a:r>
              <a:rPr lang="en-US" sz="2200" b="1" dirty="0" err="1" smtClean="0">
                <a:solidFill>
                  <a:srgbClr val="0000FF"/>
                </a:solidFill>
                <a:latin typeface="+mj-lt"/>
              </a:rPr>
              <a:t>Fab</a:t>
            </a:r>
            <a:r>
              <a:rPr lang="en-US" sz="22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sr-Cyrl-CS" sz="2200" b="1" dirty="0" smtClean="0">
                <a:solidFill>
                  <a:srgbClr val="0000FF"/>
                </a:solidFill>
                <a:latin typeface="+mj-lt"/>
              </a:rPr>
              <a:t>фрагмента</a:t>
            </a:r>
          </a:p>
          <a:p>
            <a:pPr eaLnBrk="1" hangingPunct="1"/>
            <a:endParaRPr lang="ru-RU" sz="2200" dirty="0" smtClean="0">
              <a:latin typeface="+mj-lt"/>
            </a:endParaRPr>
          </a:p>
          <a:p>
            <a:pPr eaLnBrk="1" hangingPunct="1"/>
            <a:r>
              <a:rPr lang="ru-RU" sz="2200" dirty="0" smtClean="0">
                <a:latin typeface="+mj-lt"/>
              </a:rPr>
              <a:t>Резултати повољног терапијског ефекта забележени у анималним моделима: </a:t>
            </a:r>
            <a:r>
              <a:rPr lang="ru-RU" sz="2200" b="1" dirty="0" smtClean="0">
                <a:latin typeface="+mj-lt"/>
              </a:rPr>
              <a:t>експерименталном моделу астме</a:t>
            </a:r>
            <a:r>
              <a:rPr lang="ru-RU" sz="2200" dirty="0" smtClean="0">
                <a:latin typeface="+mj-lt"/>
              </a:rPr>
              <a:t> (миш) и </a:t>
            </a:r>
            <a:r>
              <a:rPr lang="ru-RU" sz="2200" b="1" dirty="0" smtClean="0">
                <a:latin typeface="+mj-lt"/>
              </a:rPr>
              <a:t>експерименталном моделу шока </a:t>
            </a:r>
            <a:r>
              <a:rPr lang="ru-RU" sz="2200" dirty="0" smtClean="0">
                <a:latin typeface="+mj-lt"/>
              </a:rPr>
              <a:t>(свиња)</a:t>
            </a:r>
          </a:p>
          <a:p>
            <a:pPr eaLnBrk="1" hangingPunct="1">
              <a:buFontTx/>
              <a:buNone/>
            </a:pPr>
            <a:endParaRPr lang="ru-RU" sz="2200" dirty="0" smtClean="0">
              <a:latin typeface="+mj-lt"/>
            </a:endParaRPr>
          </a:p>
          <a:p>
            <a:r>
              <a:rPr lang="en-US" sz="2400" dirty="0" smtClean="0"/>
              <a:t>IVIG</a:t>
            </a:r>
            <a:r>
              <a:rPr lang="ru-RU" sz="2400" dirty="0" smtClean="0"/>
              <a:t> везују анафилатоксине </a:t>
            </a:r>
            <a:r>
              <a:rPr lang="en-US" sz="2400" dirty="0" smtClean="0"/>
              <a:t>C</a:t>
            </a:r>
            <a:r>
              <a:rPr lang="ru-RU" sz="2400" dirty="0" smtClean="0"/>
              <a:t>3</a:t>
            </a:r>
            <a:r>
              <a:rPr lang="en-US" sz="2400" dirty="0" smtClean="0"/>
              <a:t>a</a:t>
            </a:r>
            <a:r>
              <a:rPr lang="ru-RU" sz="2400" dirty="0" smtClean="0"/>
              <a:t> и </a:t>
            </a:r>
            <a:r>
              <a:rPr lang="en-US" sz="2400" dirty="0" smtClean="0"/>
              <a:t>C</a:t>
            </a:r>
            <a:r>
              <a:rPr lang="ru-RU" sz="2400" dirty="0" smtClean="0"/>
              <a:t>5</a:t>
            </a:r>
            <a:r>
              <a:rPr lang="en-US" sz="2400" dirty="0" smtClean="0"/>
              <a:t>a</a:t>
            </a:r>
            <a:r>
              <a:rPr lang="sr-Cyrl-RS" sz="2400" dirty="0" smtClean="0"/>
              <a:t> </a:t>
            </a:r>
            <a:r>
              <a:rPr lang="sr-Cyrl-CS" sz="2400" dirty="0" smtClean="0"/>
              <a:t>што их чини важним терапијским средством у лечењу дерматомиозитиса  и </a:t>
            </a:r>
            <a:r>
              <a:rPr lang="sr-Cyrl-CS" sz="2400" i="1" dirty="0" smtClean="0"/>
              <a:t>Guillain-Barré</a:t>
            </a:r>
            <a:r>
              <a:rPr lang="sr-Cyrl-CS" sz="2400" dirty="0" smtClean="0"/>
              <a:t>-ов</a:t>
            </a:r>
            <a:r>
              <a:rPr lang="sr-Cyrl-CS" sz="2400" i="1" dirty="0" smtClean="0"/>
              <a:t> </a:t>
            </a:r>
            <a:r>
              <a:rPr lang="sr-Cyrl-CS" sz="2400" dirty="0" smtClean="0"/>
              <a:t>синдрома.</a:t>
            </a:r>
            <a:r>
              <a:rPr lang="ru-RU" sz="2400" dirty="0" smtClean="0"/>
              <a:t>  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400800" y="2667000"/>
            <a:ext cx="2209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2"/>
          <p:cNvGrpSpPr/>
          <p:nvPr/>
        </p:nvGrpSpPr>
        <p:grpSpPr>
          <a:xfrm>
            <a:off x="5029200" y="2514600"/>
            <a:ext cx="3581400" cy="3581400"/>
            <a:chOff x="5181600" y="2438400"/>
            <a:chExt cx="3429000" cy="3048000"/>
          </a:xfrm>
        </p:grpSpPr>
        <p:pic>
          <p:nvPicPr>
            <p:cNvPr id="6" name="Picture 4" descr="http://www.jimmunol.org/content/jimmunol/174/5/3041/F8.large.jpg?width=800&amp;height=600&amp;carousel=1"/>
            <p:cNvPicPr>
              <a:picLocks noChangeAspect="1" noChangeArrowheads="1"/>
            </p:cNvPicPr>
            <p:nvPr/>
          </p:nvPicPr>
          <p:blipFill>
            <a:blip r:embed="rId2" cstate="print"/>
            <a:srcRect l="2028" t="2869" r="52353" b="68437"/>
            <a:stretch>
              <a:fillRect/>
            </a:stretch>
          </p:blipFill>
          <p:spPr bwMode="auto">
            <a:xfrm>
              <a:off x="5181600" y="2438400"/>
              <a:ext cx="3429000" cy="3048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" name="Rectangle 6"/>
            <p:cNvSpPr/>
            <p:nvPr/>
          </p:nvSpPr>
          <p:spPr>
            <a:xfrm>
              <a:off x="5181600" y="3886200"/>
              <a:ext cx="8382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620000" y="2743200"/>
              <a:ext cx="990600" cy="1143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181600" y="5029200"/>
              <a:ext cx="10668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r-Latn-RS" sz="1600" b="1" dirty="0" smtClean="0">
                  <a:solidFill>
                    <a:schemeClr val="tx1"/>
                  </a:solidFill>
                </a:rPr>
                <a:t>IVIg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6248400" y="2133600"/>
            <a:ext cx="2895600" cy="762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 smtClean="0">
                <a:solidFill>
                  <a:schemeClr val="tx2"/>
                </a:solidFill>
              </a:rPr>
              <a:t>Класична/алтернативна активација система комплемента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781800" y="4419600"/>
            <a:ext cx="1752600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 smtClean="0">
                <a:solidFill>
                  <a:schemeClr val="tx1"/>
                </a:solidFill>
              </a:rPr>
              <a:t>С5а и С2а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05600" y="5638800"/>
            <a:ext cx="2133600" cy="53340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dirty="0" smtClean="0">
                <a:solidFill>
                  <a:schemeClr val="tx1"/>
                </a:solidFill>
              </a:rPr>
              <a:t>Нема инфламације!!!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943600" y="4800600"/>
            <a:ext cx="762000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nt-Up Arrow 14"/>
          <p:cNvSpPr/>
          <p:nvPr/>
        </p:nvSpPr>
        <p:spPr>
          <a:xfrm>
            <a:off x="6019800" y="4800600"/>
            <a:ext cx="1447800" cy="457200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2400" b="1" dirty="0" smtClean="0"/>
              <a:t>М</a:t>
            </a:r>
            <a:r>
              <a:rPr lang="sr-Cyrl-CS" sz="2400" b="1" dirty="0" smtClean="0"/>
              <a:t>еханизам дејства</a:t>
            </a:r>
            <a:br>
              <a:rPr lang="sr-Cyrl-CS" sz="2400" b="1" dirty="0" smtClean="0"/>
            </a:br>
            <a:r>
              <a:rPr lang="sr-Cyrl-CS" sz="2400" b="1" dirty="0" smtClean="0"/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3. Модулација сазревања и функције В лимфоцита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2133600"/>
            <a:ext cx="4724400" cy="44958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838200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sr-Cyrl-CS" dirty="0" smtClean="0"/>
              <a:t>Овај механизам дејства </a:t>
            </a:r>
            <a:r>
              <a:rPr lang="en-US" dirty="0" smtClean="0"/>
              <a:t>IVIG</a:t>
            </a:r>
            <a:r>
              <a:rPr lang="sr-Cyrl-CS" dirty="0" smtClean="0"/>
              <a:t> остварују </a:t>
            </a:r>
            <a:r>
              <a:rPr lang="sr-Cyrl-CS" b="1" dirty="0" smtClean="0">
                <a:solidFill>
                  <a:srgbClr val="0000FF"/>
                </a:solidFill>
              </a:rPr>
              <a:t>посредством  Fс региона </a:t>
            </a:r>
            <a:r>
              <a:rPr lang="sr-Cyrl-CS" dirty="0" smtClean="0"/>
              <a:t>имуноглобулина којим се везује за </a:t>
            </a:r>
            <a:r>
              <a:rPr lang="en-US" b="1" dirty="0" err="1" smtClean="0">
                <a:solidFill>
                  <a:srgbClr val="C00000"/>
                </a:solidFill>
              </a:rPr>
              <a:t>FcγRII</a:t>
            </a:r>
            <a:r>
              <a:rPr lang="sr-Cyrl-RS" b="1" dirty="0" smtClean="0">
                <a:solidFill>
                  <a:srgbClr val="C00000"/>
                </a:solidFill>
              </a:rPr>
              <a:t>В</a:t>
            </a:r>
            <a:r>
              <a:rPr lang="en-US" b="1" dirty="0" smtClean="0">
                <a:solidFill>
                  <a:srgbClr val="C00000"/>
                </a:solidFill>
              </a:rPr>
              <a:t> (CD32) </a:t>
            </a:r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2947</TotalTime>
  <Words>1238</Words>
  <Application>Microsoft Office PowerPoint</Application>
  <PresentationFormat>On-screen Show (4:3)</PresentationFormat>
  <Paragraphs>186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НАСТАВНА ЈЕДИНИЦА 12  </vt:lpstr>
      <vt:lpstr>Имуномодулаторне супстанце</vt:lpstr>
      <vt:lpstr>Интравенски имуноглобулини  (енгл. Intravenous Immunoglobulines,IVIG)</vt:lpstr>
      <vt:lpstr>PowerPoint Presentation</vt:lpstr>
      <vt:lpstr>Интравенски имуноглобулини  - Механизам дејства-</vt:lpstr>
      <vt:lpstr>Интравенски имуноглобулини  - Механизам дејства-</vt:lpstr>
      <vt:lpstr>Механизам дејства 1. Неутрализација микроорганизама и токсина</vt:lpstr>
      <vt:lpstr>Механизам дејства 2. Неутрализација С3а и С5а анафилотоксина </vt:lpstr>
      <vt:lpstr>Механизам дејства  3. Модулација сазревања и функције В лимфоцита</vt:lpstr>
      <vt:lpstr>PowerPoint Presentation</vt:lpstr>
      <vt:lpstr>Механизам дејства  4. Компетитивна инхибиција везивања антитела за FcRn</vt:lpstr>
      <vt:lpstr>Механизам дејства  5. Инхибиција таложења C3b и C4b компоненте комплемента</vt:lpstr>
      <vt:lpstr>Механизам дејства 6. Инхибиција активације макрофага  </vt:lpstr>
      <vt:lpstr>Механизам дејства 6. Инхибиција активације макрофага  6Б. Подстицањем експресије инхибицијског рецептора FcγRIIВ на мембрани макрофага  </vt:lpstr>
      <vt:lpstr>Механизам дејства  Експанзија регулаторних Т лимфоцита </vt:lpstr>
      <vt:lpstr>Интравенски имуноглобулини остварују  бројне имуномодулаторне и антиинфламацијске ефекте </vt:lpstr>
      <vt:lpstr>Интравенски имуноглобулини  -Терапијска примена- </vt:lpstr>
      <vt:lpstr>Интравенски имуноглобулини  -Нежељена дејства- </vt:lpstr>
      <vt:lpstr>Интравенски имуноглобулини  -Нежељена дејства- </vt:lpstr>
      <vt:lpstr>Кортикостероиди</vt:lpstr>
      <vt:lpstr>Кортикостероиди</vt:lpstr>
      <vt:lpstr>PowerPoint Presentation</vt:lpstr>
      <vt:lpstr>PowerPoint Presentation</vt:lpstr>
      <vt:lpstr>Кортикостероиди-механизам дејства Активација или репресија транскрипције регулисаног гена</vt:lpstr>
      <vt:lpstr>Гликокортикоиди -имуносупресивни и антиинфламацијски ефекти-</vt:lpstr>
      <vt:lpstr>PowerPoint Presentation</vt:lpstr>
      <vt:lpstr>Гликокортикоиди -имуносупресивни и антиинфламацијски ефекти-</vt:lpstr>
      <vt:lpstr>Кортикостероиди -Нежељена дејства- </vt:lpstr>
      <vt:lpstr> Нестероидни антиинфламацијски лекови </vt:lpstr>
      <vt:lpstr>Нестероидни антиинфламацијски лекови  -Механизам дејства-</vt:lpstr>
      <vt:lpstr>Нестероидни антиинфламацијски лекови  -Механизам дејства-</vt:lpstr>
      <vt:lpstr>Нестероидни антиинфламацијски лекови  -Механизам дејства-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НАСТАВНА ЈЕДИНИЦА 13 (ТРИНАЕСТА НЕДЕЉА)</dc:title>
  <dc:creator>CPCTAS</dc:creator>
  <cp:lastModifiedBy>user</cp:lastModifiedBy>
  <cp:revision>190</cp:revision>
  <dcterms:created xsi:type="dcterms:W3CDTF">2012-02-16T12:17:17Z</dcterms:created>
  <dcterms:modified xsi:type="dcterms:W3CDTF">2020-12-22T07:50:27Z</dcterms:modified>
</cp:coreProperties>
</file>